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9" r:id="rId2"/>
  </p:sldMasterIdLst>
  <p:notesMasterIdLst>
    <p:notesMasterId r:id="rId59"/>
  </p:notesMasterIdLst>
  <p:handoutMasterIdLst>
    <p:handoutMasterId r:id="rId60"/>
  </p:handoutMasterIdLst>
  <p:sldIdLst>
    <p:sldId id="591" r:id="rId3"/>
    <p:sldId id="654" r:id="rId4"/>
    <p:sldId id="655" r:id="rId5"/>
    <p:sldId id="345" r:id="rId6"/>
    <p:sldId id="448" r:id="rId7"/>
    <p:sldId id="597" r:id="rId8"/>
    <p:sldId id="598" r:id="rId9"/>
    <p:sldId id="599" r:id="rId10"/>
    <p:sldId id="600" r:id="rId11"/>
    <p:sldId id="601" r:id="rId12"/>
    <p:sldId id="602" r:id="rId13"/>
    <p:sldId id="603" r:id="rId14"/>
    <p:sldId id="605" r:id="rId15"/>
    <p:sldId id="606" r:id="rId16"/>
    <p:sldId id="607" r:id="rId17"/>
    <p:sldId id="608" r:id="rId18"/>
    <p:sldId id="609" r:id="rId19"/>
    <p:sldId id="610" r:id="rId20"/>
    <p:sldId id="612" r:id="rId21"/>
    <p:sldId id="614" r:id="rId22"/>
    <p:sldId id="615" r:id="rId23"/>
    <p:sldId id="616" r:id="rId24"/>
    <p:sldId id="627" r:id="rId25"/>
    <p:sldId id="628" r:id="rId26"/>
    <p:sldId id="629" r:id="rId27"/>
    <p:sldId id="630" r:id="rId28"/>
    <p:sldId id="617" r:id="rId29"/>
    <p:sldId id="618" r:id="rId30"/>
    <p:sldId id="621" r:id="rId31"/>
    <p:sldId id="619" r:id="rId32"/>
    <p:sldId id="622" r:id="rId33"/>
    <p:sldId id="623" r:id="rId34"/>
    <p:sldId id="626" r:id="rId35"/>
    <p:sldId id="624" r:id="rId36"/>
    <p:sldId id="631" r:id="rId37"/>
    <p:sldId id="633" r:id="rId38"/>
    <p:sldId id="634" r:id="rId39"/>
    <p:sldId id="635" r:id="rId40"/>
    <p:sldId id="636" r:id="rId41"/>
    <p:sldId id="652" r:id="rId42"/>
    <p:sldId id="638" r:id="rId43"/>
    <p:sldId id="639" r:id="rId44"/>
    <p:sldId id="640" r:id="rId45"/>
    <p:sldId id="642" r:id="rId46"/>
    <p:sldId id="643" r:id="rId47"/>
    <p:sldId id="644" r:id="rId48"/>
    <p:sldId id="645" r:id="rId49"/>
    <p:sldId id="646" r:id="rId50"/>
    <p:sldId id="653" r:id="rId51"/>
    <p:sldId id="647" r:id="rId52"/>
    <p:sldId id="648" r:id="rId53"/>
    <p:sldId id="649" r:id="rId54"/>
    <p:sldId id="594" r:id="rId55"/>
    <p:sldId id="595" r:id="rId56"/>
    <p:sldId id="650" r:id="rId57"/>
    <p:sldId id="656" r:id="rId58"/>
  </p:sldIdLst>
  <p:sldSz cx="9144000" cy="5143500" type="screen16x9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umanis, Martins" initials="zama" lastIdx="0" clrIdx="0">
    <p:extLst>
      <p:ext uri="{19B8F6BF-5375-455C-9EA6-DF929625EA0E}">
        <p15:presenceInfo xmlns:p15="http://schemas.microsoft.com/office/powerpoint/2012/main" userId="9e7c9c9429ed04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A41"/>
    <a:srgbClr val="5C707A"/>
    <a:srgbClr val="F26D64"/>
    <a:srgbClr val="5EC6D3"/>
    <a:srgbClr val="DCEECA"/>
    <a:srgbClr val="FDFEFC"/>
    <a:srgbClr val="33A8AC"/>
    <a:srgbClr val="546E7A"/>
    <a:srgbClr val="C0C0C0"/>
    <a:srgbClr val="FF9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7" autoAdjust="0"/>
    <p:restoredTop sz="88921" autoAdjust="0"/>
  </p:normalViewPr>
  <p:slideViewPr>
    <p:cSldViewPr>
      <p:cViewPr varScale="1">
        <p:scale>
          <a:sx n="135" d="100"/>
          <a:sy n="135" d="100"/>
        </p:scale>
        <p:origin x="120" y="4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604" y="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4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/>
          <a:lstStyle>
            <a:lvl1pPr algn="r">
              <a:defRPr sz="1100"/>
            </a:lvl1pPr>
          </a:lstStyle>
          <a:p>
            <a:fld id="{1CFFFCA6-81B5-4215-9A6A-2308BDA366B1}" type="datetimeFigureOut">
              <a:rPr lang="de-CH" smtClean="0"/>
              <a:t>23.01.2023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9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 anchor="b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33109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 anchor="b"/>
          <a:lstStyle>
            <a:lvl1pPr algn="r">
              <a:defRPr sz="1100"/>
            </a:lvl1pPr>
          </a:lstStyle>
          <a:p>
            <a:fld id="{BCEF98B1-6D78-46CA-8FC4-A25CA95AA94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993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4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/>
          <a:lstStyle>
            <a:lvl1pPr algn="r">
              <a:defRPr sz="1100"/>
            </a:lvl1pPr>
          </a:lstStyle>
          <a:p>
            <a:fld id="{177D08BA-88F4-403F-AAB2-FC601FF6AC01}" type="datetimeFigureOut">
              <a:rPr lang="de-CH" smtClean="0"/>
              <a:t>23.01.2023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5088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0" tIns="45629" rIns="91260" bIns="45629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3" y="4717422"/>
            <a:ext cx="5435598" cy="4469131"/>
          </a:xfrm>
          <a:prstGeom prst="rect">
            <a:avLst/>
          </a:prstGeom>
        </p:spPr>
        <p:txBody>
          <a:bodyPr vert="horz" lIns="91260" tIns="45629" rIns="91260" bIns="4562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9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 anchor="b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09"/>
            <a:ext cx="2944284" cy="496570"/>
          </a:xfrm>
          <a:prstGeom prst="rect">
            <a:avLst/>
          </a:prstGeom>
        </p:spPr>
        <p:txBody>
          <a:bodyPr vert="horz" lIns="91260" tIns="45629" rIns="91260" bIns="45629" rtlCol="0" anchor="b"/>
          <a:lstStyle>
            <a:lvl1pPr algn="r">
              <a:defRPr sz="1100"/>
            </a:lvl1pPr>
          </a:lstStyle>
          <a:p>
            <a:fld id="{8F2EB723-F660-43C6-A5F3-C3A26FDDE36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422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EB723-F660-43C6-A5F3-C3A26FDDE36A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2412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2EB723-F660-43C6-A5F3-C3A26FDDE36A}" type="slidenum">
              <a:rPr kumimoji="0" lang="de-C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83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EB723-F660-43C6-A5F3-C3A26FDDE36A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124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EB723-F660-43C6-A5F3-C3A26FDDE36A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78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2374" y="1329928"/>
            <a:ext cx="6878626" cy="1371600"/>
          </a:xfrm>
          <a:prstGeom prst="rect">
            <a:avLst/>
          </a:prstGeom>
        </p:spPr>
        <p:txBody>
          <a:bodyPr anchor="b"/>
          <a:lstStyle>
            <a:lvl1pPr algn="ctr">
              <a:defRPr sz="4500" b="1" baseline="0"/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2374" y="3234928"/>
            <a:ext cx="1906576" cy="1241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Co-authors: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3576" y="386071"/>
            <a:ext cx="3427424" cy="8676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 smtClean="0"/>
              <a:t>Event title</a:t>
            </a:r>
            <a:endParaRPr lang="de-CH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22374" y="2777728"/>
            <a:ext cx="6878626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150" dirty="0" smtClean="0"/>
              <a:t>My</a:t>
            </a:r>
            <a:r>
              <a:rPr lang="en-US" dirty="0" smtClean="0"/>
              <a:t> name</a:t>
            </a:r>
            <a:endParaRPr lang="de-CH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705600" y="4171950"/>
            <a:ext cx="12954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 smtClean="0"/>
              <a:t>Date</a:t>
            </a:r>
            <a:endParaRPr lang="de-CH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1122374" y="385366"/>
            <a:ext cx="1392237" cy="8683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150" dirty="0" smtClean="0"/>
              <a:t>My</a:t>
            </a:r>
            <a:r>
              <a:rPr lang="en-US" dirty="0" smtClean="0"/>
              <a:t> logo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0043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F0F9-D8A3-4F35-B12F-EFA80BFBEA5F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624C-59C7-4AC3-BDCE-E36D3CB2A6EF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0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A7CB-9392-47BB-ABC3-C5708DB6F09E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0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96450-C1AF-4C93-B51D-911056409084}" type="datetime1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6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E1B2-25E0-41E8-BF48-D0E667AEEE5B}" type="datetime1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5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0EA4-58DD-450C-AFE8-5878A9954C1F}" type="datetime1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47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79B0-10A3-4C60-AC02-477B1EB0C5F2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97078-DE7B-4C63-9271-86092B1FF02B}" type="datetime1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3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F4064-497A-4D7C-BECB-7EE9B0F1D5D8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17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6087-96F9-4CB5-A982-CFA093A0045B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a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200150"/>
            <a:ext cx="8534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 baseline="0"/>
            </a:lvl2pPr>
          </a:lstStyle>
          <a:p>
            <a:pPr lvl="0"/>
            <a:r>
              <a:rPr lang="en-US" dirty="0" smtClean="0"/>
              <a:t>Focus on visual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4850" y="4763453"/>
            <a:ext cx="51435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73844"/>
            <a:ext cx="8534400" cy="85010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aseline="0">
                <a:latin typeface="+mn-lt"/>
              </a:defRPr>
            </a:lvl1pPr>
          </a:lstStyle>
          <a:p>
            <a:r>
              <a:rPr lang="en-US" dirty="0" smtClean="0"/>
              <a:t>Key insight about the slide content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5486400" y="4791076"/>
            <a:ext cx="2838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HighRAP research project, Martins</a:t>
            </a:r>
            <a:r>
              <a:rPr lang="en-US" sz="1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Zaumanis, Empa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7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71950"/>
            <a:ext cx="8534400" cy="5453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4767263"/>
            <a:ext cx="5334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285750"/>
            <a:ext cx="8534400" cy="3836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 sz="1600" baseline="0"/>
            </a:lvl2pPr>
          </a:lstStyle>
          <a:p>
            <a:pPr lvl="0"/>
            <a:r>
              <a:rPr lang="en-US" dirty="0" smtClean="0"/>
              <a:t>Focus on visual information</a:t>
            </a:r>
          </a:p>
          <a:p>
            <a:pPr lvl="0"/>
            <a:endParaRPr lang="en-US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779497"/>
            <a:ext cx="7897421" cy="26161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References</a:t>
            </a:r>
            <a:endParaRPr lang="de-CH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86400" y="4791076"/>
            <a:ext cx="2838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HighRAP research project, Martins</a:t>
            </a:r>
            <a:r>
              <a:rPr lang="en-US" sz="1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Zaumanis, Empa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05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486400" y="4791076"/>
            <a:ext cx="2838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HighRAP research project, Martins</a:t>
            </a:r>
            <a:r>
              <a:rPr lang="en-US" sz="1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Zaumanis, Empa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8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3442098"/>
          </a:xfrm>
          <a:prstGeom prst="rect">
            <a:avLst/>
          </a:prstGeom>
          <a:solidFill>
            <a:srgbClr val="33A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5"/>
            <a:ext cx="7886700" cy="20514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en-US" dirty="0" smtClean="0"/>
              <a:t>Title of a new section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599263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0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6218" y="1123950"/>
            <a:ext cx="7162800" cy="613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I am happy to answer questions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36218" y="2129942"/>
            <a:ext cx="7162800" cy="112760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aseline="0"/>
            </a:lvl1pPr>
            <a:lvl2pPr>
              <a:defRPr sz="1600"/>
            </a:lvl2pPr>
          </a:lstStyle>
          <a:p>
            <a:pPr lvl="0"/>
            <a:r>
              <a:rPr lang="en-150" dirty="0" smtClean="0"/>
              <a:t>R</a:t>
            </a:r>
            <a:r>
              <a:rPr lang="en-US" dirty="0" err="1" smtClean="0"/>
              <a:t>elevant</a:t>
            </a:r>
            <a:r>
              <a:rPr lang="en-US" dirty="0" smtClean="0"/>
              <a:t> papers</a:t>
            </a:r>
          </a:p>
          <a:p>
            <a:pPr lvl="1"/>
            <a:endParaRPr lang="de-CH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36218" y="3409950"/>
            <a:ext cx="3429000" cy="12989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342900" indent="0">
              <a:buNone/>
              <a:defRPr sz="1600"/>
            </a:lvl2pPr>
          </a:lstStyle>
          <a:p>
            <a:pPr lvl="0"/>
            <a:r>
              <a:rPr lang="en-US" dirty="0" smtClean="0"/>
              <a:t>My name and contact info (email, website, twitter, </a:t>
            </a:r>
            <a:r>
              <a:rPr lang="x-none" dirty="0" smtClean="0"/>
              <a:t>…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My website: </a:t>
            </a:r>
          </a:p>
          <a:p>
            <a:pPr lvl="1"/>
            <a:r>
              <a:rPr lang="en-US" dirty="0" smtClean="0"/>
              <a:t>Email: </a:t>
            </a:r>
          </a:p>
          <a:p>
            <a:pPr lvl="1"/>
            <a:r>
              <a:rPr lang="en-US" dirty="0" smtClean="0"/>
              <a:t>Twitter: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766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5F0F9-D8A3-4F35-B12F-EFA80BFBEA5F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+ a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200150"/>
            <a:ext cx="8534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 baseline="0"/>
            </a:lvl2pPr>
          </a:lstStyle>
          <a:p>
            <a:pPr lvl="0"/>
            <a:r>
              <a:rPr lang="en-US" dirty="0" smtClean="0"/>
              <a:t>Focus on visual information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4850" y="4763453"/>
            <a:ext cx="51435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73844"/>
            <a:ext cx="8534400" cy="85010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aseline="0">
                <a:latin typeface="+mn-lt"/>
              </a:defRPr>
            </a:lvl1pPr>
          </a:lstStyle>
          <a:p>
            <a:r>
              <a:rPr lang="en-US" dirty="0" smtClean="0"/>
              <a:t>Key insight about the slide content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775687"/>
            <a:ext cx="7897421" cy="26161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References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2837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370F-4CDC-4BEB-8813-50D52978A8F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6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6" r:id="rId3"/>
    <p:sldLayoutId id="2147483687" r:id="rId4"/>
    <p:sldLayoutId id="2147483675" r:id="rId5"/>
    <p:sldLayoutId id="2147483685" r:id="rId6"/>
    <p:sldLayoutId id="2147483688" r:id="rId7"/>
    <p:sldLayoutId id="214748371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95450-26DC-4FDF-84FD-728D1A835374}" type="datetime1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0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i.org/10.5281/zenodo.550015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oi.org/10.5281/zenodo.74418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i.org/10.5281/zenodo.74418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MvyCwyrMNO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pa.ch/web/s308/highrap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35074" y="2720362"/>
            <a:ext cx="6878626" cy="1371600"/>
          </a:xfrm>
        </p:spPr>
        <p:txBody>
          <a:bodyPr/>
          <a:lstStyle/>
          <a:p>
            <a:r>
              <a:rPr lang="en-US" sz="3600" dirty="0" smtClean="0">
                <a:latin typeface="Agency FB" panose="020B0503020202020204" pitchFamily="34" charset="0"/>
              </a:rPr>
              <a:t>Highly Recycled Asphalt Pavement </a:t>
            </a:r>
            <a:br>
              <a:rPr lang="en-US" sz="3600" dirty="0" smtClean="0">
                <a:latin typeface="Agency FB" panose="020B0503020202020204" pitchFamily="34" charset="0"/>
              </a:rPr>
            </a:br>
            <a:endParaRPr lang="en-US" sz="3600" dirty="0">
              <a:latin typeface="Agency FB" panose="020B0503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828800" y="3710962"/>
            <a:ext cx="6096000" cy="381000"/>
          </a:xfrm>
        </p:spPr>
        <p:txBody>
          <a:bodyPr/>
          <a:lstStyle/>
          <a:p>
            <a:pPr algn="l"/>
            <a:r>
              <a:rPr lang="en-US" dirty="0" smtClean="0">
                <a:latin typeface="Agency FB" panose="020B0503020202020204" pitchFamily="34" charset="0"/>
              </a:rPr>
              <a:t>Martins Zaumanis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366000" y="4324350"/>
            <a:ext cx="1295400" cy="304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31.12.2023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24171"/>
            <a:ext cx="1752600" cy="51409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187" y="971550"/>
            <a:ext cx="2438400" cy="19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3844"/>
            <a:ext cx="7543800" cy="85010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radar</a:t>
            </a:r>
            <a:r>
              <a:rPr lang="de-DE" dirty="0" smtClean="0"/>
              <a:t> </a:t>
            </a:r>
            <a:r>
              <a:rPr lang="de-DE" dirty="0" err="1" smtClean="0"/>
              <a:t>chart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</a:t>
            </a:r>
            <a:r>
              <a:rPr lang="de-DE" dirty="0" err="1" smtClean="0"/>
              <a:t>comparing</a:t>
            </a:r>
            <a:r>
              <a:rPr lang="de-DE" dirty="0"/>
              <a:t> </a:t>
            </a:r>
            <a:r>
              <a:rPr lang="de-DE" dirty="0" smtClean="0"/>
              <a:t>different RAP </a:t>
            </a:r>
            <a:r>
              <a:rPr lang="de-DE" dirty="0" err="1" smtClean="0"/>
              <a:t>crushing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crusher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endParaRPr lang="de-CH" dirty="0"/>
          </a:p>
        </p:txBody>
      </p:sp>
      <p:sp>
        <p:nvSpPr>
          <p:cNvPr id="2" name="Rectangle 1"/>
          <p:cNvSpPr/>
          <p:nvPr/>
        </p:nvSpPr>
        <p:spPr>
          <a:xfrm>
            <a:off x="243407" y="4306294"/>
            <a:ext cx="3633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Smaller area = better RAP processing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308905"/>
            <a:ext cx="8620125" cy="29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Calculator is available for download</a:t>
            </a:r>
            <a:r>
              <a:rPr lang="lv-LV" dirty="0" smtClean="0"/>
              <a:t>: </a:t>
            </a:r>
            <a:br>
              <a:rPr lang="lv-LV" dirty="0" smtClean="0"/>
            </a:b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doi.org/10.5281/zenodo.5500154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17" y="1180527"/>
            <a:ext cx="4822183" cy="3563876"/>
          </a:xfrm>
          <a:prstGeom prst="rect">
            <a:avLst/>
          </a:prstGeom>
        </p:spPr>
      </p:pic>
      <p:pic>
        <p:nvPicPr>
          <p:cNvPr id="8" name="Picture 2" descr="b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180" y="971550"/>
            <a:ext cx="1610920" cy="161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7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879888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b="1" dirty="0" smtClean="0">
                <a:solidFill>
                  <a:srgbClr val="546E7A"/>
                </a:solidFill>
                <a:latin typeface="+mn-lt"/>
              </a:rPr>
              <a:t>RAP Material: </a:t>
            </a:r>
            <a:r>
              <a:rPr lang="lv-LV" b="1" dirty="0" smtClean="0">
                <a:solidFill>
                  <a:srgbClr val="546E7A"/>
                </a:solidFill>
                <a:latin typeface="+mn-lt"/>
              </a:rPr>
              <a:t>RAP milling</a:t>
            </a:r>
            <a:endParaRPr lang="de-CH" b="1" dirty="0">
              <a:solidFill>
                <a:srgbClr val="546E7A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4" y="175428"/>
            <a:ext cx="3829866" cy="3082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80245"/>
          <a:stretch/>
        </p:blipFill>
        <p:spPr>
          <a:xfrm>
            <a:off x="1371600" y="3479800"/>
            <a:ext cx="6992062" cy="133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876550"/>
            <a:ext cx="8610600" cy="138407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95300" y="1123950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Milling is </a:t>
            </a:r>
            <a:r>
              <a:rPr lang="en-US" dirty="0"/>
              <a:t>most often viewed from the process perspective, for example by optimizing pavement removal speed, milling depth, machine wear, energy use, and other parameters.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is almost no research on how milling affects the RAP properties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RAP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important</a:t>
            </a:r>
            <a:r>
              <a:rPr lang="de-DE" dirty="0" smtClean="0"/>
              <a:t> material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asphalt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. </a:t>
            </a:r>
            <a:endParaRPr lang="de-CH" dirty="0"/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milling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71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The </a:t>
            </a: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 err="1" smtClean="0"/>
              <a:t>Milling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impact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RAP </a:t>
            </a:r>
            <a:r>
              <a:rPr lang="de-DE" dirty="0" err="1" smtClean="0"/>
              <a:t>properties</a:t>
            </a:r>
            <a:r>
              <a:rPr lang="de-DE" dirty="0" smtClean="0"/>
              <a:t>. But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76400" y="1433682"/>
            <a:ext cx="5866835" cy="3300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1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10999"/>
            <a:ext cx="8058150" cy="994172"/>
          </a:xfrm>
        </p:spPr>
        <p:txBody>
          <a:bodyPr>
            <a:normAutofit/>
          </a:bodyPr>
          <a:lstStyle/>
          <a:p>
            <a:r>
              <a:rPr lang="de-DE" dirty="0" err="1" smtClean="0"/>
              <a:t>Result</a:t>
            </a:r>
            <a:r>
              <a:rPr lang="de-DE" dirty="0" smtClean="0"/>
              <a:t>: </a:t>
            </a:r>
            <a:r>
              <a:rPr lang="de-DE" dirty="0" err="1" smtClean="0"/>
              <a:t>milling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age</a:t>
            </a:r>
            <a:r>
              <a:rPr lang="de-DE" dirty="0" smtClean="0"/>
              <a:t> </a:t>
            </a:r>
            <a:r>
              <a:rPr lang="de-DE" dirty="0" err="1" smtClean="0"/>
              <a:t>binder</a:t>
            </a:r>
            <a:endParaRPr lang="de-DE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Content Placeholder 4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101329"/>
            <a:ext cx="5562599" cy="366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4" descr="milling te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15037"/>
            <a:ext cx="3140455" cy="162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63639" y="4086400"/>
            <a:ext cx="4029732" cy="34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800"/>
              </a:spcAft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Adobe Fangsong Std R"/>
              </a:rPr>
              <a:t>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Adobe Fangsong Std R"/>
              </a:rPr>
              <a:t>illustration courtesy of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Adobe Fangsong Std R"/>
              </a:rPr>
              <a:t>Wirtgen)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Adobe Fangsong Std R"/>
              </a:rPr>
              <a:t> </a:t>
            </a:r>
            <a:endParaRPr lang="de-CH" sz="14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Adobe Fangsong Std R"/>
            </a:endParaRPr>
          </a:p>
        </p:txBody>
      </p:sp>
    </p:spTree>
    <p:extLst>
      <p:ext uri="{BB962C8B-B14F-4D97-AF65-F5344CB8AC3E}">
        <p14:creationId xmlns:p14="http://schemas.microsoft.com/office/powerpoint/2010/main" val="35852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49" y="468868"/>
            <a:ext cx="7886700" cy="994172"/>
          </a:xfrm>
        </p:spPr>
        <p:txBody>
          <a:bodyPr>
            <a:normAutofit/>
          </a:bodyPr>
          <a:lstStyle/>
          <a:p>
            <a:r>
              <a:rPr lang="de-DE" dirty="0" err="1"/>
              <a:t>Result</a:t>
            </a:r>
            <a:r>
              <a:rPr lang="de-DE" dirty="0"/>
              <a:t>: </a:t>
            </a:r>
            <a:r>
              <a:rPr lang="de-DE" dirty="0" smtClean="0"/>
              <a:t>The </a:t>
            </a:r>
            <a:r>
              <a:rPr lang="de-DE" dirty="0" err="1" smtClean="0"/>
              <a:t>aggregate</a:t>
            </a:r>
            <a:r>
              <a:rPr lang="de-DE" dirty="0" smtClean="0"/>
              <a:t> </a:t>
            </a:r>
            <a:r>
              <a:rPr lang="de-DE" dirty="0" err="1" smtClean="0"/>
              <a:t>angularigy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impacted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milling</a:t>
            </a:r>
            <a:endParaRPr lang="de-DE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Content Placeholder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262517"/>
            <a:ext cx="5386017" cy="3248938"/>
          </a:xfrm>
          <a:prstGeom prst="rect">
            <a:avLst/>
          </a:prstGeom>
          <a:noFill/>
        </p:spPr>
      </p:pic>
      <p:pic>
        <p:nvPicPr>
          <p:cNvPr id="5" name="Content Placeholder 4" descr="Aggregates-01-0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" y="2758502"/>
            <a:ext cx="3258879" cy="1253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6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BI indexes1-0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1457033"/>
            <a:ext cx="2846070" cy="35177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7650" y="246717"/>
            <a:ext cx="7981950" cy="994172"/>
          </a:xfrm>
        </p:spPr>
        <p:txBody>
          <a:bodyPr>
            <a:noAutofit/>
          </a:bodyPr>
          <a:lstStyle/>
          <a:p>
            <a:r>
              <a:rPr lang="de-DE" sz="2800" dirty="0" err="1"/>
              <a:t>Result</a:t>
            </a:r>
            <a:r>
              <a:rPr lang="de-DE" sz="2800" dirty="0"/>
              <a:t>: </a:t>
            </a:r>
            <a:r>
              <a:rPr lang="de-DE" sz="2800" dirty="0" smtClean="0"/>
              <a:t>The </a:t>
            </a:r>
            <a:r>
              <a:rPr lang="de-DE" sz="2800" dirty="0" err="1" smtClean="0"/>
              <a:t>size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RAP </a:t>
            </a:r>
            <a:r>
              <a:rPr lang="de-DE" sz="2800" dirty="0" err="1" smtClean="0"/>
              <a:t>agglomerations</a:t>
            </a:r>
            <a:r>
              <a:rPr lang="de-DE" sz="2800" dirty="0" smtClean="0"/>
              <a:t> </a:t>
            </a:r>
            <a:r>
              <a:rPr lang="de-DE" sz="2800" dirty="0" err="1" smtClean="0"/>
              <a:t>increase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higher</a:t>
            </a:r>
            <a:r>
              <a:rPr lang="de-DE" sz="2800" dirty="0" smtClean="0"/>
              <a:t> </a:t>
            </a:r>
            <a:r>
              <a:rPr lang="de-DE" sz="2800" dirty="0" err="1" smtClean="0"/>
              <a:t>milling</a:t>
            </a:r>
            <a:r>
              <a:rPr lang="de-DE" sz="2800" dirty="0" smtClean="0"/>
              <a:t> </a:t>
            </a:r>
            <a:r>
              <a:rPr lang="de-DE" sz="2800" dirty="0" err="1" smtClean="0"/>
              <a:t>speed</a:t>
            </a:r>
            <a:r>
              <a:rPr lang="de-DE" sz="2800" dirty="0"/>
              <a:t> 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976471" y="1400350"/>
            <a:ext cx="4800600" cy="3366913"/>
            <a:chOff x="0" y="-37"/>
            <a:chExt cx="49580" cy="37282"/>
          </a:xfrm>
        </p:grpSpPr>
        <p:pic>
          <p:nvPicPr>
            <p:cNvPr id="8" name="Picture 7" descr="F2C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02"/>
              <a:ext cx="24339" cy="1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F2D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" y="18954"/>
              <a:ext cx="24434" cy="18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F2A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339" cy="18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857" y="-37"/>
              <a:ext cx="48554" cy="24119"/>
              <a:chOff x="0" y="-322"/>
              <a:chExt cx="48561" cy="24132"/>
            </a:xfrm>
          </p:grpSpPr>
          <p:sp>
            <p:nvSpPr>
              <p:cNvPr id="13" name="Text Box 27"/>
              <p:cNvSpPr txBox="1">
                <a:spLocks noChangeArrowheads="1"/>
              </p:cNvSpPr>
              <p:nvPr/>
            </p:nvSpPr>
            <p:spPr bwMode="auto">
              <a:xfrm>
                <a:off x="571" y="19620"/>
                <a:ext cx="22234" cy="3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dobe Fangsong Std R"/>
                    <a:cs typeface="+mn-cs"/>
                  </a:rPr>
                  <a:t>9-F-20 (</a:t>
                </a: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dobe Fangsong Std R"/>
                    <a:cs typeface="+mn-cs"/>
                  </a:rPr>
                  <a:t>Chunk Index 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dobe Fangsong Std R"/>
                    <a:cs typeface="+mn-cs"/>
                  </a:rPr>
                  <a:t>= 23.5%)</a:t>
                </a:r>
                <a:endParaRPr kumimoji="0" lang="de-CH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dobe Fangsong Std R"/>
                  <a:cs typeface="+mn-cs"/>
                </a:endParaRPr>
              </a:p>
            </p:txBody>
          </p:sp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0" y="-322"/>
                <a:ext cx="48561" cy="24132"/>
                <a:chOff x="0" y="-322"/>
                <a:chExt cx="48561" cy="24133"/>
              </a:xfrm>
            </p:grpSpPr>
            <p:grpSp>
              <p:nvGrpSpPr>
                <p:cNvPr id="15" name="Group 14"/>
                <p:cNvGrpSpPr>
                  <a:grpSpLocks/>
                </p:cNvGrpSpPr>
                <p:nvPr/>
              </p:nvGrpSpPr>
              <p:grpSpPr bwMode="auto">
                <a:xfrm>
                  <a:off x="0" y="-322"/>
                  <a:ext cx="48561" cy="18285"/>
                  <a:chOff x="0" y="-322"/>
                  <a:chExt cx="48561" cy="18286"/>
                </a:xfrm>
              </p:grpSpPr>
              <p:grpSp>
                <p:nvGrpSpPr>
                  <p:cNvPr id="1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0" y="-322"/>
                    <a:ext cx="48561" cy="18286"/>
                    <a:chOff x="0" y="-322"/>
                    <a:chExt cx="48561" cy="18287"/>
                  </a:xfrm>
                </p:grpSpPr>
                <p:pic>
                  <p:nvPicPr>
                    <p:cNvPr id="19" name="Picture 18" descr="F2B with concrete inside"/>
                    <p:cNvPicPr>
                      <a:picLocks noChangeAspect="1"/>
                    </p:cNvPicPr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145" y="-322"/>
                      <a:ext cx="24416" cy="1828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95"/>
                      <a:ext cx="21738" cy="38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63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dobe Fangsong Std R"/>
                          <a:cs typeface="+mn-cs"/>
                        </a:rPr>
                        <a:t>4-M-26 (</a:t>
                      </a:r>
                      <a:r>
                        <a:rPr kumimoji="0" lang="en-US" sz="1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dobe Fangsong Std R"/>
                          <a:cs typeface="+mn-cs"/>
                        </a:rPr>
                        <a:t>Chunk Index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dobe Fangsong Std R"/>
                          <a:cs typeface="+mn-cs"/>
                        </a:rPr>
                        <a:t>= 14.3%)</a:t>
                      </a:r>
                      <a:endParaRPr kumimoji="0" lang="de-CH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dobe Fangsong Std R"/>
                        <a:cs typeface="+mn-cs"/>
                      </a:endParaRPr>
                    </a:p>
                  </p:txBody>
                </p:sp>
              </p:grpSp>
              <p:sp>
                <p:nvSpPr>
                  <p:cNvPr id="18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336" y="-47"/>
                    <a:ext cx="21542" cy="3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marL="0" marR="0" lvl="0" indent="0" algn="just" defTabSz="457200" rtl="0" eaLnBrk="1" fontAlgn="auto" latinLnBrk="0" hangingPunct="1">
                      <a:lnSpc>
                        <a:spcPct val="13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dobe Fangsong Std R"/>
                        <a:cs typeface="+mn-cs"/>
                      </a:rPr>
                      <a:t>7-S-20 (</a:t>
                    </a:r>
                    <a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dobe Fangsong Std R"/>
                        <a:cs typeface="+mn-cs"/>
                      </a:rPr>
                      <a:t>Chunk Index </a:t>
                    </a: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dobe Fangsong Std R"/>
                        <a:cs typeface="+mn-cs"/>
                      </a:rPr>
                      <a:t>= 20.5%)</a:t>
                    </a:r>
                    <a:endParaRPr kumimoji="0" lang="de-CH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dobe Fangsong Std R"/>
                      <a:cs typeface="+mn-cs"/>
                    </a:endParaRPr>
                  </a:p>
                </p:txBody>
              </p:sp>
            </p:grpSp>
            <p:sp>
              <p:nvSpPr>
                <p:cNvPr id="1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6098" y="20001"/>
                  <a:ext cx="22276" cy="3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just" defTabSz="4572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dobe Fangsong Std R"/>
                      <a:cs typeface="+mn-cs"/>
                    </a:rPr>
                    <a:t>12-M-19 (</a:t>
                  </a: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dobe Fangsong Std R"/>
                      <a:cs typeface="+mn-cs"/>
                    </a:rPr>
                    <a:t>Chunk Index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dobe Fangsong Std R"/>
                      <a:cs typeface="+mn-cs"/>
                    </a:rPr>
                    <a:t>= 28.9%)</a:t>
                  </a:r>
                  <a:endParaRPr kumimoji="0" lang="de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dobe Fangsong Std R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482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8210550" cy="994172"/>
          </a:xfrm>
        </p:spPr>
        <p:txBody>
          <a:bodyPr>
            <a:normAutofit fontScale="90000"/>
          </a:bodyPr>
          <a:lstStyle/>
          <a:p>
            <a:r>
              <a:rPr lang="de-DE" sz="3600" dirty="0" err="1"/>
              <a:t>Result</a:t>
            </a:r>
            <a:r>
              <a:rPr lang="de-DE" sz="3600" dirty="0"/>
              <a:t>: </a:t>
            </a:r>
            <a:r>
              <a:rPr lang="de-DE" sz="3600" dirty="0" err="1" smtClean="0"/>
              <a:t>less</a:t>
            </a:r>
            <a:r>
              <a:rPr lang="de-DE" sz="3600" dirty="0" smtClean="0"/>
              <a:t> </a:t>
            </a:r>
            <a:r>
              <a:rPr lang="de-DE" sz="3600" dirty="0" err="1" smtClean="0"/>
              <a:t>filler</a:t>
            </a:r>
            <a:r>
              <a:rPr lang="de-DE" sz="3600" dirty="0" smtClean="0"/>
              <a:t> </a:t>
            </a:r>
            <a:r>
              <a:rPr lang="de-DE" sz="3600" dirty="0" err="1" smtClean="0"/>
              <a:t>is</a:t>
            </a:r>
            <a:r>
              <a:rPr lang="de-DE" sz="3600" dirty="0" smtClean="0"/>
              <a:t> </a:t>
            </a:r>
            <a:r>
              <a:rPr lang="de-DE" sz="3600" dirty="0" err="1" smtClean="0"/>
              <a:t>generated</a:t>
            </a:r>
            <a:r>
              <a:rPr lang="de-DE" sz="3600" dirty="0" smtClean="0"/>
              <a:t> at </a:t>
            </a:r>
            <a:r>
              <a:rPr lang="de-DE" sz="3600" dirty="0" err="1" smtClean="0"/>
              <a:t>lower</a:t>
            </a:r>
            <a:r>
              <a:rPr lang="de-DE" sz="3600" dirty="0" smtClean="0"/>
              <a:t> </a:t>
            </a:r>
            <a:r>
              <a:rPr lang="de-DE" sz="3600" dirty="0" err="1" smtClean="0"/>
              <a:t>milling</a:t>
            </a:r>
            <a:r>
              <a:rPr lang="de-DE" sz="3600" dirty="0" smtClean="0"/>
              <a:t> </a:t>
            </a:r>
            <a:r>
              <a:rPr lang="de-DE" sz="3600" dirty="0" err="1" smtClean="0"/>
              <a:t>speed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657350"/>
            <a:ext cx="4720729" cy="3161017"/>
          </a:xfrm>
          <a:prstGeom prst="rect">
            <a:avLst/>
          </a:prstGeom>
          <a:noFill/>
        </p:spPr>
      </p:pic>
      <p:pic>
        <p:nvPicPr>
          <p:cNvPr id="6" name="Picture 5" descr="CBI indexes1-0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838200" y="1581150"/>
            <a:ext cx="2895600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852739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b="1" dirty="0" smtClean="0">
                <a:solidFill>
                  <a:srgbClr val="546E7A"/>
                </a:solidFill>
                <a:latin typeface="+mn-lt"/>
              </a:rPr>
              <a:t>RAP Material: RAP </a:t>
            </a:r>
            <a:r>
              <a:rPr lang="lv-LV" b="1" dirty="0" smtClean="0">
                <a:solidFill>
                  <a:srgbClr val="546E7A"/>
                </a:solidFill>
                <a:latin typeface="+mn-lt"/>
              </a:rPr>
              <a:t>Character</a:t>
            </a:r>
            <a:r>
              <a:rPr lang="en-US" b="1" dirty="0" err="1" smtClean="0">
                <a:solidFill>
                  <a:srgbClr val="546E7A"/>
                </a:solidFill>
                <a:latin typeface="+mn-lt"/>
              </a:rPr>
              <a:t>ization</a:t>
            </a:r>
            <a:endParaRPr lang="de-CH" b="1" dirty="0">
              <a:solidFill>
                <a:srgbClr val="546E7A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19200" y="3377174"/>
            <a:ext cx="6992063" cy="1328176"/>
            <a:chOff x="1524000" y="3489487"/>
            <a:chExt cx="6400800" cy="12158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5061"/>
            <a:stretch/>
          </p:blipFill>
          <p:spPr>
            <a:xfrm>
              <a:off x="1524000" y="3489487"/>
              <a:ext cx="64008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t="19755" b="65428"/>
            <a:stretch/>
          </p:blipFill>
          <p:spPr>
            <a:xfrm>
              <a:off x="1524000" y="3790950"/>
              <a:ext cx="6400800" cy="9144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4" y="175428"/>
            <a:ext cx="3829866" cy="30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8300" y="1271022"/>
            <a:ext cx="3517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Annually 750,000 t of Reclaimed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sphalt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avement (RAP) are not re-used in Switzerland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847" t="185" r="8541" b="-185"/>
          <a:stretch/>
        </p:blipFill>
        <p:spPr>
          <a:xfrm>
            <a:off x="4114800" y="-95250"/>
            <a:ext cx="53340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56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Fragmentation test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885950"/>
            <a:ext cx="7315200" cy="2617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794861"/>
            <a:ext cx="252434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Recommended </a:t>
            </a:r>
            <a:r>
              <a:rPr lang="de-DE" dirty="0" err="1" smtClean="0"/>
              <a:t>by</a:t>
            </a:r>
            <a:r>
              <a:rPr lang="de-DE" dirty="0" smtClean="0"/>
              <a:t> RILEM</a:t>
            </a:r>
            <a:endParaRPr lang="de-DE" dirty="0"/>
          </a:p>
          <a:p>
            <a:r>
              <a:rPr lang="de-DE" dirty="0" err="1" smtClean="0"/>
              <a:t>Tested</a:t>
            </a:r>
            <a:r>
              <a:rPr lang="de-DE" dirty="0" smtClean="0"/>
              <a:t> at 20 </a:t>
            </a:r>
            <a:r>
              <a:rPr lang="de-DE" dirty="0"/>
              <a:t>°C</a:t>
            </a:r>
          </a:p>
          <a:p>
            <a:r>
              <a:rPr lang="de-DE" dirty="0" smtClean="0"/>
              <a:t>150 </a:t>
            </a:r>
            <a:r>
              <a:rPr lang="de-DE" dirty="0"/>
              <a:t>mm </a:t>
            </a:r>
            <a:r>
              <a:rPr lang="de-DE" dirty="0" err="1" smtClean="0"/>
              <a:t>molds</a:t>
            </a:r>
            <a:endParaRPr lang="de-DE" dirty="0"/>
          </a:p>
          <a:p>
            <a:r>
              <a:rPr lang="de-DE" dirty="0"/>
              <a:t>56 </a:t>
            </a:r>
            <a:r>
              <a:rPr lang="de-DE" dirty="0" err="1" smtClean="0"/>
              <a:t>Blows</a:t>
            </a:r>
            <a:r>
              <a:rPr lang="de-DE" dirty="0" smtClean="0"/>
              <a:t> </a:t>
            </a:r>
            <a:r>
              <a:rPr lang="de-DE" dirty="0"/>
              <a:t>(5 </a:t>
            </a:r>
            <a:r>
              <a:rPr lang="de-DE" dirty="0" err="1" smtClean="0"/>
              <a:t>layers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/>
              <a:t>3 kg </a:t>
            </a:r>
            <a:r>
              <a:rPr lang="de-DE" dirty="0" err="1" smtClean="0"/>
              <a:t>of</a:t>
            </a:r>
            <a:r>
              <a:rPr lang="de-DE" dirty="0" smtClean="0"/>
              <a:t> material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4422696"/>
            <a:ext cx="442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Result</a:t>
            </a:r>
            <a:r>
              <a:rPr lang="lv-LV" dirty="0" smtClean="0"/>
              <a:t> </a:t>
            </a:r>
            <a:r>
              <a:rPr lang="lv-LV" dirty="0"/>
              <a:t>= </a:t>
            </a:r>
            <a:r>
              <a:rPr lang="en-US" dirty="0" smtClean="0"/>
              <a:t>Passing through control </a:t>
            </a:r>
            <a:r>
              <a:rPr lang="en-US" dirty="0" err="1" smtClean="0"/>
              <a:t>sive</a:t>
            </a:r>
            <a:r>
              <a:rPr lang="lv-LV" dirty="0" smtClean="0"/>
              <a:t> (</a:t>
            </a:r>
            <a:r>
              <a:rPr lang="lv-LV" dirty="0"/>
              <a:t>PCS),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0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Cohesion test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971550"/>
            <a:ext cx="64978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Recommended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/>
              <a:t>RILEM</a:t>
            </a:r>
          </a:p>
          <a:p>
            <a:r>
              <a:rPr lang="de-DE" dirty="0" smtClean="0"/>
              <a:t>RAP </a:t>
            </a:r>
            <a:r>
              <a:rPr lang="de-DE" dirty="0" err="1" smtClean="0"/>
              <a:t>compacted</a:t>
            </a:r>
            <a:r>
              <a:rPr lang="de-DE" dirty="0" smtClean="0"/>
              <a:t> at </a:t>
            </a:r>
            <a:r>
              <a:rPr lang="de-DE" dirty="0"/>
              <a:t>140 °C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gyratory</a:t>
            </a:r>
            <a:r>
              <a:rPr lang="de-DE" dirty="0" smtClean="0"/>
              <a:t> </a:t>
            </a:r>
            <a:r>
              <a:rPr lang="de-DE" dirty="0" err="1" smtClean="0"/>
              <a:t>compactor</a:t>
            </a:r>
            <a:r>
              <a:rPr lang="de-DE" dirty="0" smtClean="0"/>
              <a:t> (</a:t>
            </a:r>
            <a:r>
              <a:rPr lang="de-DE" dirty="0"/>
              <a:t>150 mm </a:t>
            </a:r>
            <a:r>
              <a:rPr lang="de-DE" dirty="0" err="1" smtClean="0"/>
              <a:t>mold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Indirekt </a:t>
            </a:r>
            <a:r>
              <a:rPr lang="de-DE" dirty="0" err="1" smtClean="0"/>
              <a:t>Tensile</a:t>
            </a:r>
            <a:r>
              <a:rPr lang="de-DE" dirty="0" smtClean="0"/>
              <a:t> Test at 25 </a:t>
            </a:r>
            <a:r>
              <a:rPr lang="de-DE" dirty="0"/>
              <a:t>°C</a:t>
            </a:r>
            <a:endParaRPr lang="lv-LV" dirty="0" smtClean="0"/>
          </a:p>
        </p:txBody>
      </p:sp>
      <p:pic>
        <p:nvPicPr>
          <p:cNvPr id="7" name="Picture 2" descr="C:\EmpaDaten\Polybox\SKOLA\Petijumi\HighRAP\Proposal\Figures\RILEM tes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2874" y="1894880"/>
            <a:ext cx="6838252" cy="18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0" y="4117122"/>
            <a:ext cx="3216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Result</a:t>
            </a:r>
            <a:r>
              <a:rPr lang="lv-LV" dirty="0" smtClean="0"/>
              <a:t> </a:t>
            </a:r>
            <a:r>
              <a:rPr lang="lv-LV" dirty="0"/>
              <a:t>= </a:t>
            </a:r>
            <a:r>
              <a:rPr lang="en-US" dirty="0" smtClean="0"/>
              <a:t>Indirect tensile strength</a:t>
            </a:r>
            <a:endParaRPr lang="lv-LV" dirty="0" smtClean="0"/>
          </a:p>
          <a:p>
            <a:r>
              <a:rPr lang="en-US" dirty="0" smtClean="0"/>
              <a:t>Result </a:t>
            </a:r>
            <a:r>
              <a:rPr lang="lv-LV" dirty="0" smtClean="0"/>
              <a:t>= N</a:t>
            </a:r>
            <a:r>
              <a:rPr lang="lv-LV" baseline="-25000" dirty="0" smtClean="0"/>
              <a:t>flex</a:t>
            </a:r>
            <a:r>
              <a:rPr lang="lv-LV" dirty="0" smtClean="0"/>
              <a:t>Factor</a:t>
            </a:r>
            <a:endParaRPr lang="lv-LV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67200" y="4298242"/>
                <a:ext cx="4572000" cy="4438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𝑓𝑙𝑒𝑥</m:t>
                          </m:r>
                        </m:sub>
                      </m:sSub>
                      <m:r>
                        <a:rPr lang="en-US" sz="1100" i="1">
                          <a:latin typeface="Cambria Math" panose="02040503050406030204" pitchFamily="18" charset="0"/>
                        </a:rPr>
                        <m:t>𝐹𝑎𝑐𝑡𝑜𝑟</m:t>
                      </m:r>
                      <m:r>
                        <a:rPr lang="en-US" sz="11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𝑇𝑢𝑔h𝑛𝑒𝑠𝑠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𝑖𝑛𝑓𝑙𝑒𝑐𝑡𝑖𝑜𝑛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𝑝𝑜𝑖𝑛𝑡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𝑘𝑃𝑎</m:t>
                          </m:r>
                        </m:num>
                        <m:den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𝑝𝑜𝑠𝑡𝑝𝑒𝑎𝑘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𝑠𝑙𝑜𝑝𝑒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𝑎𝑡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𝑖𝑛𝑓𝑙𝑒𝑐𝑡𝑖𝑜𝑛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𝑝𝑜𝑖𝑛𝑡</m:t>
                          </m:r>
                          <m:r>
                            <a:rPr lang="en-US" sz="110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𝑘𝑃𝑎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298242"/>
                <a:ext cx="4572000" cy="443839"/>
              </a:xfrm>
              <a:prstGeom prst="rect">
                <a:avLst/>
              </a:prstGeom>
              <a:blipFill>
                <a:blip r:embed="rId3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42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74700" y="3714750"/>
            <a:ext cx="7835900" cy="972503"/>
          </a:xfrm>
          <a:prstGeom prst="rect">
            <a:avLst/>
          </a:prstGeom>
          <a:solidFill>
            <a:srgbClr val="546E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3429000"/>
            <a:ext cx="7086600" cy="1334453"/>
          </a:xfrm>
        </p:spPr>
        <p:txBody>
          <a:bodyPr/>
          <a:lstStyle/>
          <a:p>
            <a:endParaRPr lang="lv-LV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None of the tests is ready for implementation</a:t>
            </a:r>
            <a:endParaRPr lang="lv-LV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Further research is necessary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73844"/>
            <a:ext cx="8534400" cy="850106"/>
          </a:xfrm>
        </p:spPr>
        <p:txBody>
          <a:bodyPr/>
          <a:lstStyle/>
          <a:p>
            <a:r>
              <a:rPr lang="en-US" dirty="0" smtClean="0"/>
              <a:t>Result Summary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700" y="820341"/>
            <a:ext cx="3810000" cy="27420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0600" y="820341"/>
            <a:ext cx="3810000" cy="27420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25500" y="1063465"/>
            <a:ext cx="3733800" cy="133445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Fragmentation test</a:t>
            </a:r>
            <a:endParaRPr lang="lv-LV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 dirty="0" smtClean="0"/>
              <a:t>High Repeatability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1800" dirty="0" smtClean="0"/>
              <a:t>Sensitive to RAP processing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 smtClean="0"/>
              <a:t>Effect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RAP </a:t>
            </a:r>
            <a:r>
              <a:rPr lang="de-DE" sz="1800" dirty="0" err="1" smtClean="0"/>
              <a:t>agglomerations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aggregate</a:t>
            </a:r>
            <a:r>
              <a:rPr lang="de-DE" sz="1800" dirty="0" smtClean="0"/>
              <a:t> </a:t>
            </a:r>
            <a:r>
              <a:rPr lang="de-DE" sz="1800" dirty="0" err="1" smtClean="0"/>
              <a:t>toughness</a:t>
            </a:r>
            <a:r>
              <a:rPr lang="de-DE" sz="1800" dirty="0" smtClean="0"/>
              <a:t> </a:t>
            </a:r>
            <a:r>
              <a:rPr lang="de-DE" sz="1800" dirty="0" err="1" smtClean="0"/>
              <a:t>could</a:t>
            </a:r>
            <a:r>
              <a:rPr lang="de-DE" sz="1800" dirty="0" smtClean="0"/>
              <a:t> not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established</a:t>
            </a:r>
            <a:endParaRPr lang="en-US" sz="18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819650" y="1063464"/>
            <a:ext cx="3733800" cy="133445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Cohesion test</a:t>
            </a:r>
            <a:endParaRPr lang="lv-LV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/>
              <a:t>Sesntive</a:t>
            </a:r>
            <a:r>
              <a:rPr lang="de-DE" sz="1800" dirty="0" smtClean="0"/>
              <a:t> </a:t>
            </a:r>
            <a:r>
              <a:rPr lang="de-DE" sz="1800" dirty="0" err="1" smtClean="0"/>
              <a:t>toward</a:t>
            </a:r>
            <a:r>
              <a:rPr lang="de-DE" sz="1800" dirty="0" smtClean="0"/>
              <a:t> </a:t>
            </a:r>
            <a:r>
              <a:rPr lang="de-DE" sz="1800" dirty="0" err="1" smtClean="0"/>
              <a:t>bitumen</a:t>
            </a:r>
            <a:r>
              <a:rPr lang="de-DE" sz="1800" dirty="0" smtClean="0"/>
              <a:t> </a:t>
            </a:r>
            <a:r>
              <a:rPr lang="de-DE" sz="1800" dirty="0" err="1" smtClean="0"/>
              <a:t>softening</a:t>
            </a:r>
            <a:r>
              <a:rPr lang="de-DE" sz="1800" dirty="0" smtClean="0"/>
              <a:t> </a:t>
            </a:r>
            <a:r>
              <a:rPr lang="de-DE" sz="1800" dirty="0" err="1" smtClean="0"/>
              <a:t>point</a:t>
            </a:r>
            <a:r>
              <a:rPr lang="de-DE" sz="1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Sensitive </a:t>
            </a:r>
            <a:r>
              <a:rPr lang="de-DE" sz="1800" dirty="0" err="1" smtClean="0"/>
              <a:t>toward</a:t>
            </a:r>
            <a:r>
              <a:rPr lang="de-DE" sz="1800" dirty="0" smtClean="0"/>
              <a:t> </a:t>
            </a:r>
            <a:r>
              <a:rPr lang="de-DE" sz="1800" dirty="0" err="1" smtClean="0"/>
              <a:t>bitumen</a:t>
            </a:r>
            <a:r>
              <a:rPr lang="de-DE" sz="1800" dirty="0" smtClean="0"/>
              <a:t> </a:t>
            </a:r>
            <a:r>
              <a:rPr lang="de-DE" sz="1800" dirty="0" err="1" smtClean="0"/>
              <a:t>aging</a:t>
            </a:r>
            <a:endParaRPr lang="lv-LV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Not sensitive </a:t>
            </a:r>
            <a:r>
              <a:rPr lang="de-DE" sz="1800" dirty="0" err="1" smtClean="0"/>
              <a:t>toward</a:t>
            </a:r>
            <a:r>
              <a:rPr lang="de-DE" sz="1800" dirty="0" smtClean="0"/>
              <a:t> </a:t>
            </a:r>
            <a:r>
              <a:rPr lang="de-DE" sz="1800" dirty="0" err="1" smtClean="0"/>
              <a:t>bitumen</a:t>
            </a:r>
            <a:r>
              <a:rPr lang="de-DE" sz="1800" dirty="0" smtClean="0"/>
              <a:t> </a:t>
            </a:r>
            <a:r>
              <a:rPr lang="de-DE" sz="1800" dirty="0" err="1" smtClean="0"/>
              <a:t>content</a:t>
            </a:r>
            <a:endParaRPr lang="lv-LV" sz="1800" dirty="0" smtClean="0"/>
          </a:p>
        </p:txBody>
      </p:sp>
    </p:spTree>
    <p:extLst>
      <p:ext uri="{BB962C8B-B14F-4D97-AF65-F5344CB8AC3E}">
        <p14:creationId xmlns:p14="http://schemas.microsoft.com/office/powerpoint/2010/main" val="3487259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952750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 dirty="0" smtClean="0">
                <a:solidFill>
                  <a:srgbClr val="5C707A"/>
                </a:solidFill>
                <a:latin typeface="+mn-lt"/>
              </a:rPr>
              <a:t>RAP-Variabilit</a:t>
            </a:r>
            <a:r>
              <a:rPr lang="en-US" b="1" dirty="0" smtClean="0">
                <a:solidFill>
                  <a:srgbClr val="5C707A"/>
                </a:solidFill>
                <a:latin typeface="+mn-lt"/>
              </a:rPr>
              <a:t>y</a:t>
            </a:r>
            <a:endParaRPr lang="en-US" b="1" dirty="0">
              <a:solidFill>
                <a:srgbClr val="5C707A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087113"/>
              </p:ext>
            </p:extLst>
          </p:nvPr>
        </p:nvGraphicFramePr>
        <p:xfrm>
          <a:off x="1371600" y="3562350"/>
          <a:ext cx="6553200" cy="105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855">
                  <a:extLst>
                    <a:ext uri="{9D8B030D-6E8A-4147-A177-3AD203B41FA5}">
                      <a16:colId xmlns:a16="http://schemas.microsoft.com/office/drawing/2014/main" val="2456769945"/>
                    </a:ext>
                  </a:extLst>
                </a:gridCol>
                <a:gridCol w="3522345">
                  <a:extLst>
                    <a:ext uri="{9D8B030D-6E8A-4147-A177-3AD203B41FA5}">
                      <a16:colId xmlns:a16="http://schemas.microsoft.com/office/drawing/2014/main" val="3291943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Tasks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200"/>
                        </a:spcBef>
                        <a:spcAft>
                          <a:spcPts val="1200"/>
                        </a:spcAft>
                      </a:pPr>
                      <a:r>
                        <a:rPr lang="de-CH" sz="13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de-CH" sz="13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CH" sz="13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during</a:t>
                      </a:r>
                      <a:r>
                        <a:rPr lang="de-CH" sz="13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HighRAP </a:t>
                      </a:r>
                      <a:r>
                        <a:rPr lang="de-CH" sz="13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de-CH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599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Determine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the impact of RAP homogeneity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theoretical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calculation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to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determine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the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impact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of</a:t>
                      </a:r>
                      <a:r>
                        <a:rPr lang="de-DE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RAP </a:t>
                      </a:r>
                      <a:r>
                        <a:rPr lang="de-DE" sz="13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homogeneity</a:t>
                      </a:r>
                      <a:r>
                        <a:rPr lang="de-DE" sz="13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based</a:t>
                      </a:r>
                      <a:r>
                        <a:rPr lang="de-DE" sz="13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on </a:t>
                      </a:r>
                      <a:r>
                        <a:rPr lang="de-DE" sz="13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the</a:t>
                      </a:r>
                      <a:r>
                        <a:rPr lang="de-DE" sz="13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RAP </a:t>
                      </a:r>
                      <a:r>
                        <a:rPr lang="de-DE" sz="13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content</a:t>
                      </a:r>
                      <a:r>
                        <a:rPr lang="de-DE" sz="13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in </a:t>
                      </a:r>
                      <a:r>
                        <a:rPr lang="de-DE" sz="13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mixture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486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34" y="175428"/>
            <a:ext cx="3829866" cy="30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75" y="1554729"/>
            <a:ext cx="8172450" cy="11953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Assumed</a:t>
            </a:r>
            <a:r>
              <a:rPr lang="de-DE" dirty="0" smtClean="0"/>
              <a:t> RAP </a:t>
            </a:r>
            <a:r>
              <a:rPr lang="de-DE" dirty="0" err="1" smtClean="0"/>
              <a:t>variability</a:t>
            </a:r>
            <a:r>
              <a:rPr lang="de-DE" dirty="0" smtClean="0"/>
              <a:t> (but </a:t>
            </a:r>
            <a:r>
              <a:rPr lang="de-DE" dirty="0" err="1" smtClean="0"/>
              <a:t>representative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praxis</a:t>
            </a:r>
            <a:r>
              <a:rPr lang="de-DE" dirty="0" smtClean="0"/>
              <a:t>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90600" y="3553704"/>
                <a:ext cx="3018647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ogP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553704"/>
                <a:ext cx="3018647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62000" y="3014197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Calculation of bitumen penetration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562600" y="3383529"/>
                <a:ext cx="1983043" cy="788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𝐷𝑜𝑠𝑒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𝑃𝐸𝑁</m:t>
                              </m:r>
                            </m:num>
                            <m:den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num>
                        <m:den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3383529"/>
                <a:ext cx="1983043" cy="7884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029200" y="3020031"/>
            <a:ext cx="342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Calculation of rejuvenator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12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 smtClean="0"/>
              <a:t>Variability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RAP </a:t>
            </a:r>
            <a:r>
              <a:rPr lang="de-CH" dirty="0" err="1" smtClean="0"/>
              <a:t>binder</a:t>
            </a:r>
            <a:r>
              <a:rPr lang="de-CH" dirty="0" smtClean="0"/>
              <a:t> </a:t>
            </a:r>
            <a:r>
              <a:rPr lang="de-CH" dirty="0" err="1" smtClean="0"/>
              <a:t>penetration</a:t>
            </a:r>
            <a:r>
              <a:rPr lang="de-CH" dirty="0" smtClean="0"/>
              <a:t> </a:t>
            </a:r>
            <a:r>
              <a:rPr lang="de-CH" dirty="0" err="1" smtClean="0"/>
              <a:t>depending</a:t>
            </a:r>
            <a:r>
              <a:rPr lang="de-CH" dirty="0" smtClean="0"/>
              <a:t> on </a:t>
            </a:r>
            <a:r>
              <a:rPr lang="de-CH" dirty="0" err="1" smtClean="0"/>
              <a:t>the</a:t>
            </a:r>
            <a:r>
              <a:rPr lang="de-CH" dirty="0" smtClean="0"/>
              <a:t> RAP </a:t>
            </a:r>
            <a:r>
              <a:rPr lang="de-CH" dirty="0" err="1" smtClean="0"/>
              <a:t>content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9" t="1881" b="4442"/>
          <a:stretch/>
        </p:blipFill>
        <p:spPr bwMode="auto">
          <a:xfrm>
            <a:off x="1524000" y="1123950"/>
            <a:ext cx="6602616" cy="3620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0977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RAP</a:t>
            </a:r>
            <a:r>
              <a:rPr lang="en-US" dirty="0" smtClean="0"/>
              <a:t> variability calculator available</a:t>
            </a:r>
            <a:r>
              <a:rPr lang="lv-LV" dirty="0" smtClean="0"/>
              <a:t>: 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://doi.org/10.5281/zenodo.7441805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28750"/>
            <a:ext cx="4937356" cy="2991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b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332781"/>
            <a:ext cx="1610920" cy="161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879888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b="1" dirty="0" smtClean="0">
                <a:solidFill>
                  <a:srgbClr val="5EC6D3"/>
                </a:solidFill>
                <a:latin typeface="+mn-lt"/>
              </a:rPr>
              <a:t>Mix design: </a:t>
            </a:r>
            <a:r>
              <a:rPr lang="de-CH" b="1" dirty="0" err="1" smtClean="0">
                <a:solidFill>
                  <a:srgbClr val="5EC6D3"/>
                </a:solidFill>
                <a:latin typeface="+mn-lt"/>
              </a:rPr>
              <a:t>Rejuvenators</a:t>
            </a:r>
            <a:endParaRPr lang="de-CH" b="1" dirty="0">
              <a:solidFill>
                <a:srgbClr val="5EC6D3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20" y="-27302"/>
            <a:ext cx="4006436" cy="32242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19200" y="3377172"/>
            <a:ext cx="6992063" cy="1404376"/>
            <a:chOff x="1524000" y="3489487"/>
            <a:chExt cx="6400800" cy="12856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b="95061"/>
            <a:stretch/>
          </p:blipFill>
          <p:spPr>
            <a:xfrm>
              <a:off x="1524000" y="3489487"/>
              <a:ext cx="6400800" cy="304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33788" b="49257"/>
            <a:stretch/>
          </p:blipFill>
          <p:spPr>
            <a:xfrm>
              <a:off x="1524000" y="3728760"/>
              <a:ext cx="6400800" cy="1046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5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4048" y="291883"/>
            <a:ext cx="5486400" cy="850106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en-US" dirty="0" smtClean="0">
                <a:solidFill>
                  <a:srgbClr val="5EC6D3"/>
                </a:solidFill>
              </a:rPr>
              <a:t>Rejuvenator dosage</a:t>
            </a:r>
            <a:r>
              <a:rPr lang="de-DE" dirty="0" smtClean="0">
                <a:solidFill>
                  <a:srgbClr val="5EC6D3"/>
                </a:solidFill>
              </a:rPr>
              <a:t> </a:t>
            </a:r>
            <a:r>
              <a:rPr lang="de-DE" dirty="0" err="1" smtClean="0">
                <a:solidFill>
                  <a:srgbClr val="5EC6D3"/>
                </a:solidFill>
              </a:rPr>
              <a:t>to</a:t>
            </a:r>
            <a:r>
              <a:rPr lang="de-DE" dirty="0" smtClean="0">
                <a:solidFill>
                  <a:srgbClr val="5EC6D3"/>
                </a:solidFill>
              </a:rPr>
              <a:t> </a:t>
            </a:r>
            <a:r>
              <a:rPr lang="de-DE" dirty="0" err="1" smtClean="0">
                <a:solidFill>
                  <a:srgbClr val="5EC6D3"/>
                </a:solidFill>
              </a:rPr>
              <a:t>reach</a:t>
            </a:r>
            <a:r>
              <a:rPr lang="de-DE" dirty="0" smtClean="0">
                <a:solidFill>
                  <a:srgbClr val="5EC6D3"/>
                </a:solidFill>
              </a:rPr>
              <a:t> </a:t>
            </a:r>
            <a:r>
              <a:rPr lang="de-DE" dirty="0" err="1" smtClean="0">
                <a:solidFill>
                  <a:srgbClr val="5EC6D3"/>
                </a:solidFill>
              </a:rPr>
              <a:t>the</a:t>
            </a:r>
            <a:r>
              <a:rPr lang="de-DE" dirty="0" smtClean="0">
                <a:solidFill>
                  <a:srgbClr val="5EC6D3"/>
                </a:solidFill>
              </a:rPr>
              <a:t> </a:t>
            </a:r>
            <a:r>
              <a:rPr lang="de-DE" dirty="0" err="1" smtClean="0">
                <a:solidFill>
                  <a:srgbClr val="5EC6D3"/>
                </a:solidFill>
              </a:rPr>
              <a:t>penetration</a:t>
            </a:r>
            <a:r>
              <a:rPr lang="de-DE" dirty="0" smtClean="0">
                <a:solidFill>
                  <a:srgbClr val="5EC6D3"/>
                </a:solidFill>
              </a:rPr>
              <a:t> </a:t>
            </a:r>
            <a:r>
              <a:rPr lang="de-DE" dirty="0" err="1" smtClean="0">
                <a:solidFill>
                  <a:srgbClr val="5EC6D3"/>
                </a:solidFill>
              </a:rPr>
              <a:t>of</a:t>
            </a:r>
            <a:r>
              <a:rPr lang="de-DE" dirty="0" smtClean="0">
                <a:solidFill>
                  <a:srgbClr val="5EC6D3"/>
                </a:solidFill>
              </a:rPr>
              <a:t> </a:t>
            </a:r>
            <a:r>
              <a:rPr lang="de-DE" dirty="0" err="1" smtClean="0">
                <a:solidFill>
                  <a:srgbClr val="5EC6D3"/>
                </a:solidFill>
              </a:rPr>
              <a:t>target</a:t>
            </a:r>
            <a:r>
              <a:rPr lang="de-DE" dirty="0" smtClean="0">
                <a:solidFill>
                  <a:srgbClr val="5EC6D3"/>
                </a:solidFill>
              </a:rPr>
              <a:t> grade</a:t>
            </a:r>
            <a:endParaRPr lang="en-US" dirty="0">
              <a:solidFill>
                <a:srgbClr val="5EC6D3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571804"/>
            <a:ext cx="4724400" cy="337086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867400" y="3486150"/>
                <a:ext cx="2085764" cy="788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𝑫𝒐𝒔𝒆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𝒍𝒐𝒈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𝑷𝑬𝑵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486150"/>
                <a:ext cx="2085764" cy="7884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04800" y="361950"/>
            <a:ext cx="28215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5EC6D3"/>
                </a:solidFill>
              </a:rPr>
              <a:t>Step 1:</a:t>
            </a:r>
            <a:endParaRPr lang="en-US" sz="7200" dirty="0">
              <a:solidFill>
                <a:srgbClr val="5EC6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2496" y="649232"/>
            <a:ext cx="3810000" cy="850106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rgbClr val="5EC6D3"/>
                </a:solidFill>
              </a:rPr>
              <a:t>Determine aging resistance</a:t>
            </a:r>
            <a:endParaRPr lang="en-US" sz="2700" dirty="0">
              <a:solidFill>
                <a:srgbClr val="5EC6D3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193163"/>
            <a:ext cx="4345642" cy="24978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6835" y="474121"/>
            <a:ext cx="28215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7200" b="1" dirty="0" smtClean="0">
                <a:solidFill>
                  <a:srgbClr val="5EC6D3"/>
                </a:solidFill>
              </a:rPr>
              <a:t>S</a:t>
            </a:r>
            <a:r>
              <a:rPr lang="en-US" sz="7200" b="1" dirty="0" err="1" smtClean="0">
                <a:solidFill>
                  <a:srgbClr val="5EC6D3"/>
                </a:solidFill>
              </a:rPr>
              <a:t>tep</a:t>
            </a:r>
            <a:r>
              <a:rPr lang="en-US" sz="7200" b="1" dirty="0" smtClean="0">
                <a:solidFill>
                  <a:srgbClr val="5EC6D3"/>
                </a:solidFill>
              </a:rPr>
              <a:t> </a:t>
            </a:r>
            <a:r>
              <a:rPr lang="lv-LV" sz="7200" b="1" dirty="0" smtClean="0">
                <a:solidFill>
                  <a:srgbClr val="5EC6D3"/>
                </a:solidFill>
              </a:rPr>
              <a:t>2</a:t>
            </a:r>
            <a:r>
              <a:rPr lang="en-US" sz="7200" b="1" dirty="0" smtClean="0">
                <a:solidFill>
                  <a:srgbClr val="5EC6D3"/>
                </a:solidFill>
              </a:rPr>
              <a:t>:</a:t>
            </a:r>
            <a:endParaRPr lang="en-US" sz="7200" dirty="0">
              <a:solidFill>
                <a:srgbClr val="5EC6D3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2266431"/>
            <a:ext cx="3859929" cy="2424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77279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Mass change after RTFO aging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0" y="1740247"/>
            <a:ext cx="3253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v-LV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Penetration after RTFO + 2PAV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6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00150"/>
            <a:ext cx="3886200" cy="3429000"/>
          </a:xfrm>
        </p:spPr>
        <p:txBody>
          <a:bodyPr/>
          <a:lstStyle/>
          <a:p>
            <a:r>
              <a:rPr lang="en-US" dirty="0" smtClean="0"/>
              <a:t>Develop </a:t>
            </a:r>
            <a:r>
              <a:rPr lang="en-US" dirty="0"/>
              <a:t>recommendations that would allow increasing the average reclaimed asphalt content in asphalt production without compromising the pavement performance.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847" t="185" r="8541" b="-185"/>
          <a:stretch/>
        </p:blipFill>
        <p:spPr>
          <a:xfrm>
            <a:off x="4114800" y="-95250"/>
            <a:ext cx="53340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48527"/>
            <a:ext cx="1529291" cy="15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Calculator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determining</a:t>
            </a:r>
            <a:r>
              <a:rPr lang="de-DE" dirty="0" smtClean="0"/>
              <a:t> </a:t>
            </a:r>
            <a:r>
              <a:rPr lang="de-DE" dirty="0" err="1" smtClean="0"/>
              <a:t>dosage</a:t>
            </a:r>
            <a:r>
              <a:rPr lang="de-DE" dirty="0" smtClean="0"/>
              <a:t>: </a:t>
            </a:r>
            <a:r>
              <a:rPr lang="lv-LV" dirty="0" smtClean="0"/>
              <a:t> </a:t>
            </a:r>
            <a:r>
              <a:rPr lang="de-CH" dirty="0" smtClean="0"/>
              <a:t> </a:t>
            </a:r>
            <a:r>
              <a:rPr lang="en-US" sz="2400" u="sng" dirty="0">
                <a:hlinkClick r:id="rId2"/>
              </a:rPr>
              <a:t>https://doi.org/10.5281/zenodo.7441805</a:t>
            </a:r>
            <a:endParaRPr lang="de-CH" sz="2400" dirty="0"/>
          </a:p>
        </p:txBody>
      </p:sp>
      <p:pic>
        <p:nvPicPr>
          <p:cNvPr id="6" name="Picture 2" descr="b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872" y="1123949"/>
            <a:ext cx="2071927" cy="207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123950"/>
            <a:ext cx="3610333" cy="3738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5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852739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b="1" dirty="0" smtClean="0">
                <a:solidFill>
                  <a:srgbClr val="5EC6D3"/>
                </a:solidFill>
                <a:latin typeface="+mn-lt"/>
              </a:rPr>
              <a:t>Mix design: Performance-</a:t>
            </a:r>
            <a:r>
              <a:rPr lang="de-CH" b="1" dirty="0" err="1" smtClean="0">
                <a:solidFill>
                  <a:srgbClr val="5EC6D3"/>
                </a:solidFill>
                <a:latin typeface="+mn-lt"/>
              </a:rPr>
              <a:t>based</a:t>
            </a:r>
            <a:r>
              <a:rPr lang="de-CH" b="1" dirty="0" smtClean="0">
                <a:solidFill>
                  <a:srgbClr val="5EC6D3"/>
                </a:solidFill>
                <a:latin typeface="+mn-lt"/>
              </a:rPr>
              <a:t> design</a:t>
            </a:r>
            <a:endParaRPr lang="de-CH" b="1" dirty="0">
              <a:solidFill>
                <a:srgbClr val="5EC6D3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19200" y="3486149"/>
            <a:ext cx="6992063" cy="1524001"/>
            <a:chOff x="1524000" y="3489487"/>
            <a:chExt cx="6400800" cy="13951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5061"/>
            <a:stretch/>
          </p:blipFill>
          <p:spPr>
            <a:xfrm>
              <a:off x="1524000" y="3489487"/>
              <a:ext cx="64008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t="50221" b="31050"/>
            <a:stretch/>
          </p:blipFill>
          <p:spPr>
            <a:xfrm>
              <a:off x="1524000" y="3728760"/>
              <a:ext cx="6400800" cy="1155856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20" y="-27302"/>
            <a:ext cx="4006436" cy="32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1364298"/>
            <a:ext cx="4506516" cy="22143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smtClean="0"/>
              <a:t>Drawing </a:t>
            </a:r>
            <a:r>
              <a:rPr lang="de-CH" dirty="0" err="1" smtClean="0"/>
              <a:t>Author</a:t>
            </a:r>
            <a:r>
              <a:rPr lang="de-CH" dirty="0" smtClean="0"/>
              <a:t>: Martins </a:t>
            </a:r>
            <a:r>
              <a:rPr lang="de-CH" dirty="0" err="1" smtClean="0"/>
              <a:t>Zaumans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646238"/>
            <a:ext cx="2967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Rutting resistance</a:t>
            </a:r>
            <a:r>
              <a:rPr lang="de-CH" sz="1600" b="1" dirty="0" smtClean="0"/>
              <a:t>:</a:t>
            </a:r>
          </a:p>
          <a:p>
            <a:pPr algn="ctr"/>
            <a:r>
              <a:rPr lang="de-CH" sz="1600" dirty="0" smtClean="0"/>
              <a:t>Semi-</a:t>
            </a:r>
            <a:r>
              <a:rPr lang="de-CH" sz="1600" dirty="0" err="1" smtClean="0"/>
              <a:t>Circular</a:t>
            </a:r>
            <a:r>
              <a:rPr lang="de-CH" sz="1600" dirty="0" smtClean="0"/>
              <a:t> </a:t>
            </a:r>
            <a:r>
              <a:rPr lang="de-CH" sz="1600" dirty="0" err="1" smtClean="0"/>
              <a:t>Bending</a:t>
            </a:r>
            <a:r>
              <a:rPr lang="de-CH" sz="1600" dirty="0" smtClean="0"/>
              <a:t> </a:t>
            </a:r>
            <a:r>
              <a:rPr lang="de-CH" sz="1600" dirty="0" err="1" smtClean="0"/>
              <a:t>test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592371" y="3663375"/>
            <a:ext cx="4008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/>
              <a:t>Plastic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deformations</a:t>
            </a:r>
            <a:r>
              <a:rPr lang="de-DE" sz="1600" b="1" dirty="0" smtClean="0"/>
              <a:t>: </a:t>
            </a:r>
            <a:endParaRPr lang="lv-LV" sz="1600" b="1" dirty="0" smtClean="0"/>
          </a:p>
          <a:p>
            <a:pPr algn="ctr"/>
            <a:r>
              <a:rPr lang="en-US" sz="1600" dirty="0" smtClean="0"/>
              <a:t>Cyclic compression test</a:t>
            </a:r>
            <a:r>
              <a:rPr lang="lv-LV" sz="160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7687" y="268347"/>
            <a:ext cx="5269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Pass-fail criteria developed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74" y="1509772"/>
            <a:ext cx="2028826" cy="2031619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0" y="1509772"/>
            <a:ext cx="1905000" cy="2005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53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optimization of bitumen content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2" t="7792"/>
          <a:stretch/>
        </p:blipFill>
        <p:spPr bwMode="auto">
          <a:xfrm>
            <a:off x="2057400" y="847576"/>
            <a:ext cx="5334000" cy="41897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Marshall digital compression tes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817328"/>
            <a:ext cx="1323975" cy="20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13" y="1962150"/>
            <a:ext cx="1655831" cy="1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19600" y="1211655"/>
            <a:ext cx="4419600" cy="342900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Optimize </a:t>
            </a:r>
            <a:r>
              <a:rPr lang="en-US" sz="1800" dirty="0"/>
              <a:t>the rejuvenator content for the mixtures based on target penetration results.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Use </a:t>
            </a:r>
            <a:r>
              <a:rPr lang="en-US" sz="1800" dirty="0"/>
              <a:t>a cracking test and a plastic deformation test to balance the design binder content and other design parameters.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As </a:t>
            </a:r>
            <a:r>
              <a:rPr lang="en-US" sz="1800" dirty="0"/>
              <a:t>needed, perform additional binder and mixture tests before approving the final designs.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Performance-</a:t>
            </a:r>
            <a:r>
              <a:rPr lang="de-CH" dirty="0" err="1" smtClean="0"/>
              <a:t>based</a:t>
            </a:r>
            <a:r>
              <a:rPr lang="de-CH" dirty="0" smtClean="0"/>
              <a:t> mix design</a:t>
            </a:r>
            <a:endParaRPr lang="de-CH" dirty="0"/>
          </a:p>
        </p:txBody>
      </p:sp>
      <p:pic>
        <p:nvPicPr>
          <p:cNvPr id="6" name="Content Placeholder 5" descr="C:\EmpaDaten\NOT SINCED\Publications_OLDER\2018\Performance based mix design (arrows paper)\Figures\Submitted\Flow chart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875082"/>
            <a:ext cx="4114800" cy="3884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790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2935"/>
            <a:ext cx="3832964" cy="3084615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609600" y="2852739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26D64"/>
                </a:solidFill>
                <a:latin typeface="+mn-lt"/>
              </a:rPr>
              <a:t>Test section: Uster</a:t>
            </a:r>
            <a:endParaRPr lang="en-US" b="1" dirty="0">
              <a:solidFill>
                <a:srgbClr val="F26D64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5137" y="3486149"/>
            <a:ext cx="6992063" cy="1295401"/>
            <a:chOff x="1524000" y="3489487"/>
            <a:chExt cx="6400800" cy="11858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b="95061"/>
            <a:stretch/>
          </p:blipFill>
          <p:spPr>
            <a:xfrm>
              <a:off x="1524000" y="3489487"/>
              <a:ext cx="64008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-141" t="69436" r="141" b="16356"/>
            <a:stretch/>
          </p:blipFill>
          <p:spPr>
            <a:xfrm>
              <a:off x="1524000" y="3798517"/>
              <a:ext cx="6400800" cy="876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3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Location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895350"/>
            <a:ext cx="8482013" cy="31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514350"/>
            <a:ext cx="8534400" cy="850106"/>
          </a:xfrm>
        </p:spPr>
        <p:txBody>
          <a:bodyPr/>
          <a:lstStyle/>
          <a:p>
            <a:r>
              <a:rPr lang="en-US" dirty="0" smtClean="0"/>
              <a:t>Mix types</a:t>
            </a:r>
            <a:endParaRPr lang="en-US" dirty="0"/>
          </a:p>
        </p:txBody>
      </p:sp>
      <p:sp>
        <p:nvSpPr>
          <p:cNvPr id="72" name="Flowchart: Data 14"/>
          <p:cNvSpPr/>
          <p:nvPr/>
        </p:nvSpPr>
        <p:spPr>
          <a:xfrm flipH="1">
            <a:off x="304800" y="1428750"/>
            <a:ext cx="2577393" cy="24149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40035"/>
              <a:gd name="connsiteY0" fmla="*/ 10000 h 10000"/>
              <a:gd name="connsiteX1" fmla="*/ 2000 w 40035"/>
              <a:gd name="connsiteY1" fmla="*/ 0 h 10000"/>
              <a:gd name="connsiteX2" fmla="*/ 40035 w 40035"/>
              <a:gd name="connsiteY2" fmla="*/ 5964 h 10000"/>
              <a:gd name="connsiteX3" fmla="*/ 8000 w 40035"/>
              <a:gd name="connsiteY3" fmla="*/ 10000 h 10000"/>
              <a:gd name="connsiteX4" fmla="*/ 0 w 40035"/>
              <a:gd name="connsiteY4" fmla="*/ 10000 h 10000"/>
              <a:gd name="connsiteX0" fmla="*/ 0 w 40035"/>
              <a:gd name="connsiteY0" fmla="*/ 4130 h 4130"/>
              <a:gd name="connsiteX1" fmla="*/ 32737 w 40035"/>
              <a:gd name="connsiteY1" fmla="*/ 0 h 4130"/>
              <a:gd name="connsiteX2" fmla="*/ 40035 w 40035"/>
              <a:gd name="connsiteY2" fmla="*/ 94 h 4130"/>
              <a:gd name="connsiteX3" fmla="*/ 8000 w 40035"/>
              <a:gd name="connsiteY3" fmla="*/ 4130 h 4130"/>
              <a:gd name="connsiteX4" fmla="*/ 0 w 40035"/>
              <a:gd name="connsiteY4" fmla="*/ 4130 h 4130"/>
              <a:gd name="connsiteX0" fmla="*/ 0 w 10167"/>
              <a:gd name="connsiteY0" fmla="*/ 10000 h 10000"/>
              <a:gd name="connsiteX1" fmla="*/ 8177 w 10167"/>
              <a:gd name="connsiteY1" fmla="*/ 0 h 10000"/>
              <a:gd name="connsiteX2" fmla="*/ 10167 w 10167"/>
              <a:gd name="connsiteY2" fmla="*/ 1 h 10000"/>
              <a:gd name="connsiteX3" fmla="*/ 1998 w 10167"/>
              <a:gd name="connsiteY3" fmla="*/ 10000 h 10000"/>
              <a:gd name="connsiteX4" fmla="*/ 0 w 10167"/>
              <a:gd name="connsiteY4" fmla="*/ 10000 h 10000"/>
              <a:gd name="connsiteX0" fmla="*/ 0 w 10167"/>
              <a:gd name="connsiteY0" fmla="*/ 10114 h 10114"/>
              <a:gd name="connsiteX1" fmla="*/ 8489 w 10167"/>
              <a:gd name="connsiteY1" fmla="*/ 0 h 10114"/>
              <a:gd name="connsiteX2" fmla="*/ 10167 w 10167"/>
              <a:gd name="connsiteY2" fmla="*/ 115 h 10114"/>
              <a:gd name="connsiteX3" fmla="*/ 1998 w 10167"/>
              <a:gd name="connsiteY3" fmla="*/ 10114 h 10114"/>
              <a:gd name="connsiteX4" fmla="*/ 0 w 10167"/>
              <a:gd name="connsiteY4" fmla="*/ 10114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" h="10114">
                <a:moveTo>
                  <a:pt x="0" y="10114"/>
                </a:moveTo>
                <a:lnTo>
                  <a:pt x="8489" y="0"/>
                </a:lnTo>
                <a:lnTo>
                  <a:pt x="10167" y="115"/>
                </a:lnTo>
                <a:lnTo>
                  <a:pt x="1998" y="10114"/>
                </a:lnTo>
                <a:lnTo>
                  <a:pt x="0" y="1011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Reference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3" name="Flowchart: Data 14"/>
          <p:cNvSpPr/>
          <p:nvPr/>
        </p:nvSpPr>
        <p:spPr>
          <a:xfrm flipH="1">
            <a:off x="6256631" y="1490388"/>
            <a:ext cx="2577393" cy="24149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40035"/>
              <a:gd name="connsiteY0" fmla="*/ 10000 h 10000"/>
              <a:gd name="connsiteX1" fmla="*/ 2000 w 40035"/>
              <a:gd name="connsiteY1" fmla="*/ 0 h 10000"/>
              <a:gd name="connsiteX2" fmla="*/ 40035 w 40035"/>
              <a:gd name="connsiteY2" fmla="*/ 5964 h 10000"/>
              <a:gd name="connsiteX3" fmla="*/ 8000 w 40035"/>
              <a:gd name="connsiteY3" fmla="*/ 10000 h 10000"/>
              <a:gd name="connsiteX4" fmla="*/ 0 w 40035"/>
              <a:gd name="connsiteY4" fmla="*/ 10000 h 10000"/>
              <a:gd name="connsiteX0" fmla="*/ 0 w 40035"/>
              <a:gd name="connsiteY0" fmla="*/ 4130 h 4130"/>
              <a:gd name="connsiteX1" fmla="*/ 32737 w 40035"/>
              <a:gd name="connsiteY1" fmla="*/ 0 h 4130"/>
              <a:gd name="connsiteX2" fmla="*/ 40035 w 40035"/>
              <a:gd name="connsiteY2" fmla="*/ 94 h 4130"/>
              <a:gd name="connsiteX3" fmla="*/ 8000 w 40035"/>
              <a:gd name="connsiteY3" fmla="*/ 4130 h 4130"/>
              <a:gd name="connsiteX4" fmla="*/ 0 w 40035"/>
              <a:gd name="connsiteY4" fmla="*/ 4130 h 4130"/>
              <a:gd name="connsiteX0" fmla="*/ 0 w 10167"/>
              <a:gd name="connsiteY0" fmla="*/ 10000 h 10000"/>
              <a:gd name="connsiteX1" fmla="*/ 8177 w 10167"/>
              <a:gd name="connsiteY1" fmla="*/ 0 h 10000"/>
              <a:gd name="connsiteX2" fmla="*/ 10167 w 10167"/>
              <a:gd name="connsiteY2" fmla="*/ 1 h 10000"/>
              <a:gd name="connsiteX3" fmla="*/ 1998 w 10167"/>
              <a:gd name="connsiteY3" fmla="*/ 10000 h 10000"/>
              <a:gd name="connsiteX4" fmla="*/ 0 w 10167"/>
              <a:gd name="connsiteY4" fmla="*/ 10000 h 10000"/>
              <a:gd name="connsiteX0" fmla="*/ 0 w 10167"/>
              <a:gd name="connsiteY0" fmla="*/ 10114 h 10114"/>
              <a:gd name="connsiteX1" fmla="*/ 8489 w 10167"/>
              <a:gd name="connsiteY1" fmla="*/ 0 h 10114"/>
              <a:gd name="connsiteX2" fmla="*/ 10167 w 10167"/>
              <a:gd name="connsiteY2" fmla="*/ 115 h 10114"/>
              <a:gd name="connsiteX3" fmla="*/ 1998 w 10167"/>
              <a:gd name="connsiteY3" fmla="*/ 10114 h 10114"/>
              <a:gd name="connsiteX4" fmla="*/ 0 w 10167"/>
              <a:gd name="connsiteY4" fmla="*/ 10114 h 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7" h="10114">
                <a:moveTo>
                  <a:pt x="0" y="10114"/>
                </a:moveTo>
                <a:lnTo>
                  <a:pt x="8489" y="0"/>
                </a:lnTo>
                <a:lnTo>
                  <a:pt x="10167" y="115"/>
                </a:lnTo>
                <a:lnTo>
                  <a:pt x="1998" y="10114"/>
                </a:lnTo>
                <a:lnTo>
                  <a:pt x="0" y="1011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3200" b="1" dirty="0" smtClean="0">
                <a:solidFill>
                  <a:schemeClr val="tx1"/>
                </a:solidFill>
              </a:rPr>
              <a:t>HighRAP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" y="1962329"/>
            <a:ext cx="9143404" cy="27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42442"/>
            <a:ext cx="4368800" cy="850106"/>
          </a:xfrm>
        </p:spPr>
        <p:txBody>
          <a:bodyPr>
            <a:noAutofit/>
          </a:bodyPr>
          <a:lstStyle/>
          <a:p>
            <a:r>
              <a:rPr lang="de-DE" sz="2000" dirty="0" smtClean="0"/>
              <a:t>RAP was </a:t>
            </a:r>
            <a:r>
              <a:rPr lang="de-DE" sz="2000" dirty="0" err="1" smtClean="0"/>
              <a:t>heated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r>
              <a:rPr lang="de-DE" sz="2000" dirty="0" smtClean="0"/>
              <a:t> in Ammann </a:t>
            </a:r>
            <a:r>
              <a:rPr lang="de-DE" sz="2000" dirty="0" err="1" smtClean="0"/>
              <a:t>asphalt</a:t>
            </a:r>
            <a:r>
              <a:rPr lang="de-DE" sz="2000" dirty="0" smtClean="0"/>
              <a:t> plant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57200" y="1809750"/>
            <a:ext cx="3465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Rejuvenator added in the mixer</a:t>
            </a:r>
            <a:endParaRPr lang="en-US" sz="2000" dirty="0"/>
          </a:p>
        </p:txBody>
      </p:sp>
      <p:pic>
        <p:nvPicPr>
          <p:cNvPr id="9" name="Picture 8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8003" y="532145"/>
            <a:ext cx="3264218" cy="4009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602682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Production</a:t>
            </a:r>
            <a:r>
              <a:rPr lang="de-DE" sz="2400" b="1" dirty="0" smtClean="0"/>
              <a:t>: </a:t>
            </a:r>
            <a:r>
              <a:rPr lang="de-DE" sz="2400" b="1" dirty="0"/>
              <a:t>BHZ AG </a:t>
            </a:r>
            <a:r>
              <a:rPr lang="de-DE" sz="2400" b="1" dirty="0" smtClean="0"/>
              <a:t>Asphalt plant in </a:t>
            </a:r>
            <a:r>
              <a:rPr lang="de-DE" sz="2400" b="1" dirty="0" err="1" smtClean="0"/>
              <a:t>Vol</a:t>
            </a:r>
            <a:r>
              <a:rPr lang="lv-LV" sz="2400" b="1" dirty="0" smtClean="0"/>
              <a:t>k</a:t>
            </a:r>
            <a:r>
              <a:rPr lang="de-DE" sz="2400" b="1" dirty="0" err="1" smtClean="0"/>
              <a:t>etswil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72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3350"/>
            <a:ext cx="5900738" cy="4715720"/>
          </a:xfrm>
          <a:prstGeom prst="rect">
            <a:avLst/>
          </a:prstGeom>
        </p:spPr>
      </p:pic>
      <p:pic>
        <p:nvPicPr>
          <p:cNvPr id="16" name="Picture 15" descr="C:\Users\zama\Downloads\frame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05" t="10154" r="11536" b="12261"/>
          <a:stretch/>
        </p:blipFill>
        <p:spPr bwMode="auto">
          <a:xfrm>
            <a:off x="6920201" y="697156"/>
            <a:ext cx="1614199" cy="1629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1200" y="2455120"/>
            <a:ext cx="3352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ctr">
              <a:spcAft>
                <a:spcPts val="1200"/>
              </a:spcAft>
            </a:pP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1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construction</a:t>
            </a:r>
            <a:endParaRPr lang="lv-LV" sz="1400" i="1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>
              <a:spcAft>
                <a:spcPts val="1200"/>
              </a:spcAft>
            </a:pPr>
            <a:r>
              <a:rPr lang="en-US" sz="1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u="sng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400" i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://youtu.be/MvyCwyrMNOs</a:t>
            </a:r>
            <a:r>
              <a:rPr lang="en-US" sz="1400" i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2000" y="4812506"/>
            <a:ext cx="514350" cy="27384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HighRAP </a:t>
            </a:r>
            <a:r>
              <a:rPr lang="de-CH" dirty="0" err="1" smtClean="0"/>
              <a:t>project</a:t>
            </a:r>
            <a:r>
              <a:rPr lang="de-CH" dirty="0" smtClean="0"/>
              <a:t> </a:t>
            </a:r>
            <a:r>
              <a:rPr lang="de-CH" dirty="0" err="1" smtClean="0"/>
              <a:t>overview</a:t>
            </a:r>
            <a:endParaRPr lang="de-CH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621" y="3674023"/>
            <a:ext cx="1269013" cy="40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714" y="3776639"/>
            <a:ext cx="1441018" cy="22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101" y="3586486"/>
            <a:ext cx="784040" cy="39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60326" y="3333750"/>
            <a:ext cx="2865021" cy="28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Participants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6418" y="3571960"/>
            <a:ext cx="1064518" cy="39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3575010"/>
            <a:ext cx="393700" cy="3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52706" y="4095750"/>
            <a:ext cx="7901734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000" b="1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</a:rPr>
              <a:t>Sponsors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Bundesamt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für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Strassen    </a:t>
            </a: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Bundesamt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für</a:t>
            </a:r>
            <a:r>
              <a:rPr kumimoji="0" lang="en-US" altLang="de-DE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Umwelt    AWEL Kanton Zürich   ANU Kanton Graubünden</a:t>
            </a:r>
            <a:endParaRPr kumimoji="0" lang="de-DE" alt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549973"/>
            <a:ext cx="217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Duration: </a:t>
            </a:r>
            <a:r>
              <a:rPr lang="en-US" sz="1400" dirty="0" smtClean="0"/>
              <a:t>06.2019-12.2022</a:t>
            </a:r>
            <a:endParaRPr lang="en-US" sz="1400" dirty="0"/>
          </a:p>
        </p:txBody>
      </p:sp>
      <p:pic>
        <p:nvPicPr>
          <p:cNvPr id="13" name="Picture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"/>
          <a:stretch/>
        </p:blipFill>
        <p:spPr bwMode="auto">
          <a:xfrm>
            <a:off x="2667000" y="885487"/>
            <a:ext cx="3635375" cy="2398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852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720626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The </a:t>
            </a:r>
            <a:r>
              <a:rPr lang="de-DE" sz="2400" dirty="0" err="1" smtClean="0">
                <a:solidFill>
                  <a:schemeClr val="bg1"/>
                </a:solidFill>
              </a:rPr>
              <a:t>produced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mixtures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were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thoroughly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characterized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using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mixture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and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binder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tests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78124" cy="5143500"/>
          </a:xfrm>
          <a:prstGeom prst="rect">
            <a:avLst/>
          </a:prstGeom>
          <a:solidFill>
            <a:srgbClr val="F26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62150"/>
            <a:ext cx="1905000" cy="85010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30943"/>
            <a:ext cx="6057282" cy="4045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0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43200" cy="5143500"/>
          </a:xfrm>
          <a:prstGeom prst="rect">
            <a:avLst/>
          </a:prstGeom>
          <a:solidFill>
            <a:srgbClr val="F26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1800" y="895350"/>
            <a:ext cx="5867400" cy="3429000"/>
          </a:xfrm>
        </p:spPr>
        <p:txBody>
          <a:bodyPr/>
          <a:lstStyle/>
          <a:p>
            <a:r>
              <a:rPr lang="en-US" dirty="0"/>
              <a:t>· 30 % RAP used in wearing course with good performance in PmB 45/80-80 grade; with 60% RAP not possible to reach this grade</a:t>
            </a:r>
          </a:p>
          <a:p>
            <a:r>
              <a:rPr lang="en-US" dirty="0"/>
              <a:t>· 40-50 % RAP likely allows to reach PmB 45/80-65 grade</a:t>
            </a:r>
          </a:p>
          <a:p>
            <a:r>
              <a:rPr lang="en-US" dirty="0"/>
              <a:t>· 65% RAP used in unmodified binder course—with good </a:t>
            </a:r>
            <a:r>
              <a:rPr lang="en-US" dirty="0" smtClean="0"/>
              <a:t>performance </a:t>
            </a:r>
            <a:r>
              <a:rPr lang="de-DE" dirty="0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85800" y="1962150"/>
            <a:ext cx="1905000" cy="85010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09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852739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F26D64"/>
                </a:solidFill>
                <a:latin typeface="+mn-lt"/>
              </a:rPr>
              <a:t>Test section: </a:t>
            </a:r>
            <a:r>
              <a:rPr lang="lv-LV" b="1" dirty="0" smtClean="0">
                <a:solidFill>
                  <a:srgbClr val="F26D64"/>
                </a:solidFill>
                <a:latin typeface="+mn-lt"/>
              </a:rPr>
              <a:t>Lukmanier</a:t>
            </a:r>
            <a:r>
              <a:rPr lang="en-US" b="1" dirty="0" smtClean="0">
                <a:solidFill>
                  <a:srgbClr val="F26D64"/>
                </a:solidFill>
                <a:latin typeface="+mn-lt"/>
              </a:rPr>
              <a:t>pass</a:t>
            </a:r>
            <a:endParaRPr lang="en-US" b="1" dirty="0">
              <a:solidFill>
                <a:srgbClr val="F26D64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5137" y="3486150"/>
            <a:ext cx="6992063" cy="1371601"/>
            <a:chOff x="1524000" y="3489487"/>
            <a:chExt cx="6400800" cy="12556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5061"/>
            <a:stretch/>
          </p:blipFill>
          <p:spPr>
            <a:xfrm>
              <a:off x="1524000" y="3489487"/>
              <a:ext cx="64008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2" t="84130" r="-262" b="532"/>
            <a:stretch/>
          </p:blipFill>
          <p:spPr>
            <a:xfrm>
              <a:off x="1524000" y="3798517"/>
              <a:ext cx="6400800" cy="946586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3350"/>
            <a:ext cx="3832964" cy="30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85750"/>
            <a:ext cx="8534400" cy="850106"/>
          </a:xfrm>
        </p:spPr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95350"/>
            <a:ext cx="7310438" cy="3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73844"/>
            <a:ext cx="8534400" cy="850106"/>
          </a:xfrm>
        </p:spPr>
        <p:txBody>
          <a:bodyPr/>
          <a:lstStyle/>
          <a:p>
            <a:r>
              <a:rPr lang="en-US" dirty="0" smtClean="0"/>
              <a:t>Mix types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15" y="1013618"/>
            <a:ext cx="7453135" cy="37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5200" y="971550"/>
            <a:ext cx="4368800" cy="850106"/>
          </a:xfrm>
        </p:spPr>
        <p:txBody>
          <a:bodyPr>
            <a:noAutofit/>
          </a:bodyPr>
          <a:lstStyle/>
          <a:p>
            <a:r>
              <a:rPr lang="de-DE" sz="2000" dirty="0" smtClean="0"/>
              <a:t>RAP </a:t>
            </a:r>
            <a:r>
              <a:rPr lang="de-DE" sz="2000" dirty="0" err="1" smtClean="0"/>
              <a:t>heated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r>
              <a:rPr lang="de-DE" sz="2000" dirty="0" smtClean="0"/>
              <a:t> </a:t>
            </a:r>
            <a:r>
              <a:rPr lang="de-DE" sz="2000" dirty="0" err="1" smtClean="0"/>
              <a:t>using</a:t>
            </a:r>
            <a:r>
              <a:rPr lang="de-DE" sz="2000" dirty="0" smtClean="0"/>
              <a:t> </a:t>
            </a:r>
            <a:r>
              <a:rPr lang="de-DE" sz="2000" dirty="0" err="1" smtClean="0"/>
              <a:t>Contimix</a:t>
            </a:r>
            <a:r>
              <a:rPr lang="de-DE" sz="2000" dirty="0" smtClean="0"/>
              <a:t> </a:t>
            </a:r>
            <a:r>
              <a:rPr lang="de-DE" sz="2000" dirty="0"/>
              <a:t>RAH 100%  </a:t>
            </a:r>
            <a:r>
              <a:rPr lang="de-DE" sz="2000" dirty="0" err="1" smtClean="0"/>
              <a:t>and</a:t>
            </a:r>
            <a:r>
              <a:rPr lang="de-DE" sz="2000" dirty="0" smtClean="0"/>
              <a:t> Ammann </a:t>
            </a:r>
            <a:r>
              <a:rPr lang="de-DE" sz="2000" dirty="0"/>
              <a:t>Universal 300 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903755"/>
            <a:ext cx="3733800" cy="257299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089" y="1881243"/>
            <a:ext cx="3948711" cy="25955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" y="1228363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 smtClean="0"/>
              <a:t>Rejuvenator</a:t>
            </a:r>
            <a:r>
              <a:rPr lang="de-DE" sz="2000" dirty="0" smtClean="0"/>
              <a:t> </a:t>
            </a:r>
            <a:r>
              <a:rPr lang="de-DE" sz="2000" dirty="0" err="1" smtClean="0"/>
              <a:t>added</a:t>
            </a:r>
            <a:r>
              <a:rPr lang="de-DE" sz="2000" dirty="0" smtClean="0"/>
              <a:t> on </a:t>
            </a:r>
            <a:r>
              <a:rPr lang="de-DE" sz="2000" dirty="0" err="1" smtClean="0"/>
              <a:t>cold</a:t>
            </a:r>
            <a:r>
              <a:rPr lang="de-DE" sz="2000" dirty="0" smtClean="0"/>
              <a:t> RAP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26256"/>
            <a:ext cx="786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Production</a:t>
            </a:r>
            <a:r>
              <a:rPr lang="de-DE" sz="2800" dirty="0" smtClean="0"/>
              <a:t>: Catram AG </a:t>
            </a:r>
            <a:r>
              <a:rPr lang="de-DE" sz="2800" dirty="0" err="1" smtClean="0"/>
              <a:t>asphalt</a:t>
            </a:r>
            <a:r>
              <a:rPr lang="de-DE" sz="2800" dirty="0" smtClean="0"/>
              <a:t> plant in </a:t>
            </a:r>
            <a:r>
              <a:rPr lang="de-DE" sz="2800" dirty="0" err="1" smtClean="0"/>
              <a:t>Untervaz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anvas 98"/>
          <p:cNvGrpSpPr/>
          <p:nvPr/>
        </p:nvGrpSpPr>
        <p:grpSpPr>
          <a:xfrm>
            <a:off x="1295400" y="100519"/>
            <a:ext cx="6613525" cy="4985831"/>
            <a:chOff x="0" y="0"/>
            <a:chExt cx="5149850" cy="388239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5149850" cy="3882390"/>
            </a:xfrm>
            <a:prstGeom prst="rect">
              <a:avLst/>
            </a:prstGeom>
          </p:spPr>
        </p:sp>
        <p:pic>
          <p:nvPicPr>
            <p:cNvPr id="8" name="Picture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89849" cy="1896118"/>
            </a:xfrm>
            <a:prstGeom prst="rect">
              <a:avLst/>
            </a:prstGeom>
          </p:spPr>
        </p:pic>
        <p:sp>
          <p:nvSpPr>
            <p:cNvPr id="9" name="Text Box 99"/>
            <p:cNvSpPr txBox="1"/>
            <p:nvPr/>
          </p:nvSpPr>
          <p:spPr>
            <a:xfrm>
              <a:off x="227475" y="973330"/>
              <a:ext cx="1505440" cy="47729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540385" algn="just">
                <a:spcAft>
                  <a:spcPts val="1200"/>
                </a:spcAft>
              </a:pPr>
              <a:r>
                <a:rPr lang="en-US" sz="1000" b="1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ACF22 85 HighRAP</a:t>
              </a:r>
              <a:endParaRPr lang="de-CH" sz="1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99"/>
            <p:cNvSpPr txBox="1"/>
            <p:nvPr/>
          </p:nvSpPr>
          <p:spPr>
            <a:xfrm>
              <a:off x="1483161" y="441492"/>
              <a:ext cx="1083206" cy="47688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1200"/>
                </a:spcAft>
              </a:pPr>
              <a:r>
                <a:rPr lang="en-US" sz="1000" b="1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 T 16 85 Ref</a:t>
              </a:r>
              <a:endParaRPr lang="de-CH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4178" y="0"/>
              <a:ext cx="2424685" cy="189589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44554"/>
              <a:ext cx="2489849" cy="1902353"/>
            </a:xfrm>
            <a:prstGeom prst="rect">
              <a:avLst/>
            </a:prstGeom>
          </p:spPr>
        </p:pic>
        <p:sp>
          <p:nvSpPr>
            <p:cNvPr id="13" name="Text Box 99"/>
            <p:cNvSpPr txBox="1"/>
            <p:nvPr/>
          </p:nvSpPr>
          <p:spPr>
            <a:xfrm>
              <a:off x="61708" y="3494201"/>
              <a:ext cx="1974171" cy="29242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0340" algn="just">
                <a:spcAft>
                  <a:spcPts val="1200"/>
                </a:spcAft>
              </a:pPr>
              <a:r>
                <a:rPr lang="en-US" sz="1000" b="1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ACF22 125 (1) HighRAP</a:t>
              </a:r>
              <a:endParaRPr lang="de-CH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"/>
            <a:stretch/>
          </p:blipFill>
          <p:spPr>
            <a:xfrm>
              <a:off x="2654178" y="1944563"/>
              <a:ext cx="2424685" cy="1900510"/>
            </a:xfrm>
            <a:prstGeom prst="rect">
              <a:avLst/>
            </a:prstGeom>
          </p:spPr>
        </p:pic>
        <p:sp>
          <p:nvSpPr>
            <p:cNvPr id="15" name="Text Box 99"/>
            <p:cNvSpPr txBox="1"/>
            <p:nvPr/>
          </p:nvSpPr>
          <p:spPr>
            <a:xfrm>
              <a:off x="2566367" y="3494985"/>
              <a:ext cx="2546985" cy="2914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82880" algn="just">
                <a:spcAft>
                  <a:spcPts val="1200"/>
                </a:spcAft>
              </a:pPr>
              <a:r>
                <a:rPr lang="en-US" sz="1000" b="1">
                  <a:solidFill>
                    <a:srgbClr val="FF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Sample collection</a:t>
              </a:r>
              <a:endParaRPr lang="de-CH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0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797079"/>
            <a:ext cx="8534400" cy="850106"/>
          </a:xfrm>
        </p:spPr>
        <p:txBody>
          <a:bodyPr>
            <a:normAutofit/>
          </a:bodyPr>
          <a:lstStyle/>
          <a:p>
            <a:r>
              <a:rPr lang="de-DE" dirty="0"/>
              <a:t>1 </a:t>
            </a:r>
            <a:r>
              <a:rPr lang="de-DE" dirty="0" err="1" smtClean="0"/>
              <a:t>year</a:t>
            </a:r>
            <a:r>
              <a:rPr lang="de-DE" dirty="0" smtClean="0"/>
              <a:t> after </a:t>
            </a:r>
            <a:r>
              <a:rPr lang="de-DE" dirty="0" err="1" smtClean="0"/>
              <a:t>construction</a:t>
            </a:r>
            <a:r>
              <a:rPr lang="de-DE" dirty="0" smtClean="0"/>
              <a:t>: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1504950"/>
            <a:ext cx="3684200" cy="2743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50" y="1515204"/>
            <a:ext cx="3638550" cy="27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720626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The </a:t>
            </a:r>
            <a:r>
              <a:rPr lang="de-DE" sz="2400" dirty="0" err="1" smtClean="0">
                <a:solidFill>
                  <a:schemeClr val="bg1"/>
                </a:solidFill>
              </a:rPr>
              <a:t>produced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mixtures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were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thoroughly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characterized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using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mixture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and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binder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tests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9550"/>
            <a:ext cx="38862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dirty="0" smtClean="0"/>
              <a:t>Project participants</a:t>
            </a:r>
          </a:p>
          <a:p>
            <a:pPr marL="0" indent="0">
              <a:buNone/>
            </a:pPr>
            <a:r>
              <a:rPr lang="de-CH" b="1" dirty="0" err="1" smtClean="0"/>
              <a:t>Principal</a:t>
            </a:r>
            <a:r>
              <a:rPr lang="de-CH" b="1" dirty="0" smtClean="0"/>
              <a:t> </a:t>
            </a:r>
            <a:r>
              <a:rPr lang="de-CH" b="1" dirty="0" err="1" smtClean="0"/>
              <a:t>investigator</a:t>
            </a:r>
            <a:endParaRPr lang="de-CH" b="1" dirty="0"/>
          </a:p>
          <a:p>
            <a:r>
              <a:rPr lang="en-US" dirty="0"/>
              <a:t>Martins Zaumanis, Empa, Concrete and Asphalt Laboratory</a:t>
            </a:r>
            <a:endParaRPr lang="de-CH" dirty="0"/>
          </a:p>
          <a:p>
            <a:pPr marL="0" indent="0">
              <a:buNone/>
            </a:pPr>
            <a:r>
              <a:rPr lang="en-US" dirty="0"/>
              <a:t> </a:t>
            </a:r>
            <a:endParaRPr lang="de-CH" sz="1100" dirty="0"/>
          </a:p>
          <a:p>
            <a:pPr marL="0" indent="0">
              <a:buNone/>
            </a:pPr>
            <a:r>
              <a:rPr lang="en-US" b="1" dirty="0" smtClean="0"/>
              <a:t>Participants</a:t>
            </a:r>
            <a:endParaRPr lang="de-CH" dirty="0"/>
          </a:p>
          <a:p>
            <a:r>
              <a:rPr lang="en-US" dirty="0"/>
              <a:t>Lily Poulikakos, Empa, Concrete and Asphalt Laboratory</a:t>
            </a:r>
            <a:endParaRPr lang="de-CH" dirty="0"/>
          </a:p>
          <a:p>
            <a:r>
              <a:rPr lang="de-CH" dirty="0"/>
              <a:t>Lukas Boesiger, Ammann Schweiz AG</a:t>
            </a:r>
          </a:p>
          <a:p>
            <a:r>
              <a:rPr lang="de-CH" dirty="0"/>
              <a:t>Bernhard Kunz, BHZ AG</a:t>
            </a:r>
          </a:p>
          <a:p>
            <a:r>
              <a:rPr lang="de-CH" dirty="0"/>
              <a:t>Henry Mazzoni, Catram AG</a:t>
            </a:r>
          </a:p>
          <a:p>
            <a:r>
              <a:rPr lang="de-CH" dirty="0"/>
              <a:t>Peter Bruhin, Catram AG</a:t>
            </a:r>
          </a:p>
          <a:p>
            <a:r>
              <a:rPr lang="de-CH" dirty="0"/>
              <a:t>Dominique </a:t>
            </a:r>
            <a:r>
              <a:rPr lang="de-CH" dirty="0" err="1"/>
              <a:t>Lötscher</a:t>
            </a:r>
            <a:r>
              <a:rPr lang="de-CH" dirty="0"/>
              <a:t>, </a:t>
            </a:r>
            <a:r>
              <a:rPr lang="de-CH" dirty="0" err="1"/>
              <a:t>Reproad</a:t>
            </a:r>
            <a:r>
              <a:rPr lang="de-CH" dirty="0"/>
              <a:t> AG</a:t>
            </a:r>
          </a:p>
          <a:p>
            <a:r>
              <a:rPr lang="de-CH" dirty="0"/>
              <a:t>Urs Schellenberg, Kanton </a:t>
            </a:r>
            <a:r>
              <a:rPr lang="de-CH" dirty="0" smtClean="0"/>
              <a:t>Zürich</a:t>
            </a:r>
          </a:p>
          <a:p>
            <a:endParaRPr lang="de-CH" dirty="0" smtClean="0"/>
          </a:p>
          <a:p>
            <a:pPr marL="0" indent="0">
              <a:buNone/>
            </a:pPr>
            <a:r>
              <a:rPr lang="de-CH" b="1" dirty="0" err="1" smtClean="0"/>
              <a:t>Voluntary</a:t>
            </a:r>
            <a:r>
              <a:rPr lang="de-CH" b="1" dirty="0" smtClean="0"/>
              <a:t> </a:t>
            </a:r>
            <a:r>
              <a:rPr lang="de-CH" b="1" dirty="0" err="1" smtClean="0"/>
              <a:t>Contribution</a:t>
            </a:r>
            <a:endParaRPr lang="de-CH" b="1" dirty="0" smtClean="0"/>
          </a:p>
          <a:p>
            <a:r>
              <a:rPr lang="en-US" dirty="0" smtClean="0"/>
              <a:t>Gion </a:t>
            </a:r>
            <a:r>
              <a:rPr lang="en-US" dirty="0"/>
              <a:t>Dosch, </a:t>
            </a:r>
            <a:r>
              <a:rPr lang="en-US" dirty="0" err="1"/>
              <a:t>Tiefbauamt</a:t>
            </a:r>
            <a:r>
              <a:rPr lang="en-US" dirty="0"/>
              <a:t> Graubünden</a:t>
            </a:r>
          </a:p>
          <a:p>
            <a:r>
              <a:rPr lang="en-US" dirty="0"/>
              <a:t>Gabriel-Martin Elekes, </a:t>
            </a:r>
            <a:r>
              <a:rPr lang="en-US" dirty="0" smtClean="0"/>
              <a:t>T</a:t>
            </a:r>
            <a:r>
              <a:rPr lang="lv-LV" dirty="0" smtClean="0"/>
              <a:t>BA</a:t>
            </a:r>
            <a:r>
              <a:rPr lang="en-US" dirty="0" smtClean="0"/>
              <a:t> Graubünden</a:t>
            </a:r>
            <a:endParaRPr lang="lv-LV" dirty="0" smtClean="0"/>
          </a:p>
          <a:p>
            <a:r>
              <a:rPr lang="lv-LV" dirty="0"/>
              <a:t>Viele andere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9550"/>
            <a:ext cx="3886200" cy="44231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CH" sz="3400" b="1" dirty="0" smtClean="0"/>
              <a:t>Monitoring </a:t>
            </a:r>
            <a:r>
              <a:rPr lang="de-CH" sz="3400" b="1" dirty="0" err="1" smtClean="0"/>
              <a:t>committee</a:t>
            </a:r>
            <a:endParaRPr lang="de-CH" sz="3400" b="1" dirty="0"/>
          </a:p>
          <a:p>
            <a:pPr marL="0" indent="0">
              <a:buNone/>
            </a:pPr>
            <a:r>
              <a:rPr lang="de-CH" b="1" dirty="0" err="1" smtClean="0"/>
              <a:t>President</a:t>
            </a:r>
            <a:endParaRPr lang="de-CH" dirty="0"/>
          </a:p>
          <a:p>
            <a:r>
              <a:rPr lang="de-CH" dirty="0"/>
              <a:t>Fabian Traber, Bundesamt für Strassen (ASTRA)</a:t>
            </a:r>
          </a:p>
          <a:p>
            <a:pPr marL="0" indent="0">
              <a:buNone/>
            </a:pPr>
            <a:r>
              <a:rPr lang="de-CH" dirty="0"/>
              <a:t> </a:t>
            </a:r>
          </a:p>
          <a:p>
            <a:pPr marL="0" indent="0">
              <a:buNone/>
            </a:pPr>
            <a:r>
              <a:rPr lang="de-CH" b="1" dirty="0" err="1" smtClean="0"/>
              <a:t>Participants</a:t>
            </a:r>
            <a:endParaRPr lang="de-CH" dirty="0"/>
          </a:p>
          <a:p>
            <a:r>
              <a:rPr lang="de-CH" dirty="0"/>
              <a:t>David </a:t>
            </a:r>
            <a:r>
              <a:rPr lang="de-CH" dirty="0" err="1"/>
              <a:t>Hiltbrunner</a:t>
            </a:r>
            <a:r>
              <a:rPr lang="de-CH" dirty="0"/>
              <a:t>, Bundesamt Für Umwelt (BAFU)</a:t>
            </a:r>
          </a:p>
          <a:p>
            <a:r>
              <a:rPr lang="de-CH" dirty="0"/>
              <a:t>Remo Fehr, Amt für Natur und Umwelt - Kanton Graubünden</a:t>
            </a:r>
          </a:p>
          <a:p>
            <a:r>
              <a:rPr lang="de-CH" dirty="0"/>
              <a:t>Dominik </a:t>
            </a:r>
            <a:r>
              <a:rPr lang="de-CH" dirty="0" err="1"/>
              <a:t>Oetiker</a:t>
            </a:r>
            <a:r>
              <a:rPr lang="de-CH" dirty="0"/>
              <a:t>, Amt für Abfall, Wasser, Energie und Luft – Kanton Zürich</a:t>
            </a:r>
          </a:p>
          <a:p>
            <a:r>
              <a:rPr lang="de-CH" dirty="0"/>
              <a:t>Christoph Gassmann, Baudirektion Kanton ZH Tiefbauamt</a:t>
            </a:r>
          </a:p>
          <a:p>
            <a:r>
              <a:rPr lang="en-US" dirty="0"/>
              <a:t>Nicolas Bueche, Bern University of Applied Sciences (BFH)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7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78124" cy="5143500"/>
          </a:xfrm>
          <a:prstGeom prst="rect">
            <a:avLst/>
          </a:prstGeom>
          <a:solidFill>
            <a:srgbClr val="F26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62150"/>
            <a:ext cx="1752600" cy="85010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9550"/>
            <a:ext cx="5943600" cy="4447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386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743200" cy="5143500"/>
          </a:xfrm>
          <a:prstGeom prst="rect">
            <a:avLst/>
          </a:prstGeom>
          <a:solidFill>
            <a:srgbClr val="F26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1800" y="1276350"/>
            <a:ext cx="5867400" cy="3429000"/>
          </a:xfrm>
        </p:spPr>
        <p:txBody>
          <a:bodyPr/>
          <a:lstStyle/>
          <a:p>
            <a:r>
              <a:rPr lang="en-US" dirty="0"/>
              <a:t>· 85 % RAP was used in foundation course mixtures with good performance</a:t>
            </a:r>
          </a:p>
          <a:p>
            <a:r>
              <a:rPr lang="en-US" dirty="0"/>
              <a:t>·  60-70 % RAP was used in base course with good performance</a:t>
            </a:r>
          </a:p>
          <a:p>
            <a:r>
              <a:rPr lang="en-US" dirty="0"/>
              <a:t>· Good thermal cracking resistance for all mixtures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85800" y="1962150"/>
            <a:ext cx="1752600" cy="85010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67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3794288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9BBA41"/>
                </a:solidFill>
                <a:latin typeface="+mn-lt"/>
              </a:rPr>
              <a:t>Recommendations</a:t>
            </a:r>
            <a:endParaRPr lang="en-US" b="1" dirty="0">
              <a:solidFill>
                <a:srgbClr val="9BBA4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48" y="277794"/>
            <a:ext cx="4582852" cy="36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276600" cy="5143500"/>
          </a:xfrm>
          <a:prstGeom prst="rect">
            <a:avLst/>
          </a:prstGeom>
          <a:solidFill>
            <a:srgbClr val="9BB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438150"/>
            <a:ext cx="5334000" cy="3733800"/>
          </a:xfrm>
        </p:spPr>
        <p:txBody>
          <a:bodyPr/>
          <a:lstStyle/>
          <a:p>
            <a:r>
              <a:rPr lang="en-US" sz="2000" dirty="0" smtClean="0"/>
              <a:t>· Use  </a:t>
            </a:r>
            <a:r>
              <a:rPr lang="en-US" sz="2000" b="1" dirty="0">
                <a:solidFill>
                  <a:srgbClr val="9BBA41"/>
                </a:solidFill>
              </a:rPr>
              <a:t>RAP ≤30 % in PmB wearing course </a:t>
            </a:r>
            <a:r>
              <a:rPr lang="en-US" sz="2000" dirty="0"/>
              <a:t>(PmB 45/80-80) and </a:t>
            </a:r>
            <a:r>
              <a:rPr lang="en-US" sz="2000" b="1" dirty="0">
                <a:solidFill>
                  <a:srgbClr val="9BBA41"/>
                </a:solidFill>
              </a:rPr>
              <a:t>≤50 % in PmB base/binder course </a:t>
            </a:r>
            <a:r>
              <a:rPr lang="en-US" sz="2000" dirty="0"/>
              <a:t>(PmB 45/80-65)</a:t>
            </a:r>
          </a:p>
          <a:p>
            <a:r>
              <a:rPr lang="en-US" sz="2000" dirty="0"/>
              <a:t>· Use RAP  in high altitude </a:t>
            </a:r>
            <a:r>
              <a:rPr lang="en-US" sz="2000" b="1" dirty="0">
                <a:solidFill>
                  <a:srgbClr val="9BBA41"/>
                </a:solidFill>
              </a:rPr>
              <a:t>≤ 70 % in base/binder </a:t>
            </a:r>
            <a:r>
              <a:rPr lang="en-US" sz="2000" dirty="0"/>
              <a:t>course and </a:t>
            </a:r>
            <a:r>
              <a:rPr lang="en-US" sz="2000" b="1" dirty="0">
                <a:solidFill>
                  <a:srgbClr val="9BBA41"/>
                </a:solidFill>
              </a:rPr>
              <a:t>≤85 % in foundation course</a:t>
            </a:r>
          </a:p>
          <a:p>
            <a:r>
              <a:rPr lang="en-US" sz="2000" dirty="0"/>
              <a:t>· (Higher RAP contents can be considered with proof of performance)</a:t>
            </a:r>
          </a:p>
          <a:p>
            <a:r>
              <a:rPr lang="en-US" sz="2000" dirty="0"/>
              <a:t>· Permit high RAP use only if high RAP </a:t>
            </a:r>
            <a:r>
              <a:rPr lang="en-US" sz="2000" b="1" dirty="0">
                <a:solidFill>
                  <a:srgbClr val="9BBA41"/>
                </a:solidFill>
              </a:rPr>
              <a:t>homogeneity of RAP is ensured </a:t>
            </a:r>
            <a:r>
              <a:rPr lang="en-US" sz="2000" dirty="0"/>
              <a:t>(especially binder content &amp; properties)</a:t>
            </a:r>
          </a:p>
          <a:p>
            <a:r>
              <a:rPr lang="en-US" sz="2000" dirty="0"/>
              <a:t>· Use </a:t>
            </a:r>
            <a:r>
              <a:rPr lang="en-US" sz="2000" b="1" dirty="0">
                <a:solidFill>
                  <a:srgbClr val="9BBA41"/>
                </a:solidFill>
              </a:rPr>
              <a:t>performance-based mix design </a:t>
            </a:r>
            <a:r>
              <a:rPr lang="en-US" sz="2000" dirty="0"/>
              <a:t>for type testing (testing of cracking resistance is especially important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962150"/>
            <a:ext cx="3048000" cy="85010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Recommendations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029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276600" cy="5143500"/>
          </a:xfrm>
          <a:prstGeom prst="rect">
            <a:avLst/>
          </a:prstGeom>
          <a:solidFill>
            <a:srgbClr val="9BB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514350"/>
            <a:ext cx="5562600" cy="3429000"/>
          </a:xfrm>
        </p:spPr>
        <p:txBody>
          <a:bodyPr/>
          <a:lstStyle/>
          <a:p>
            <a:r>
              <a:rPr lang="de-DE" sz="2000" dirty="0"/>
              <a:t>· Select </a:t>
            </a:r>
            <a:r>
              <a:rPr lang="de-DE" sz="2000" dirty="0" err="1"/>
              <a:t>rejuvenator</a:t>
            </a:r>
            <a:r>
              <a:rPr lang="de-DE" sz="2000" dirty="0"/>
              <a:t> </a:t>
            </a:r>
            <a:r>
              <a:rPr lang="de-DE" sz="2000" dirty="0" err="1"/>
              <a:t>dosage</a:t>
            </a:r>
            <a:r>
              <a:rPr lang="de-DE" sz="2000" dirty="0"/>
              <a:t> </a:t>
            </a:r>
            <a:r>
              <a:rPr lang="de-DE" sz="2000" dirty="0" err="1"/>
              <a:t>based</a:t>
            </a:r>
            <a:r>
              <a:rPr lang="de-DE" sz="2000" dirty="0"/>
              <a:t> on </a:t>
            </a:r>
            <a:r>
              <a:rPr lang="de-DE" sz="2000" b="1" dirty="0" err="1">
                <a:solidFill>
                  <a:srgbClr val="9BBA41"/>
                </a:solidFill>
              </a:rPr>
              <a:t>target</a:t>
            </a:r>
            <a:r>
              <a:rPr lang="de-DE" sz="2000" b="1" dirty="0">
                <a:solidFill>
                  <a:srgbClr val="9BBA41"/>
                </a:solidFill>
              </a:rPr>
              <a:t> </a:t>
            </a:r>
            <a:r>
              <a:rPr lang="de-DE" sz="2000" b="1" dirty="0" err="1">
                <a:solidFill>
                  <a:srgbClr val="9BBA41"/>
                </a:solidFill>
              </a:rPr>
              <a:t>penetration</a:t>
            </a:r>
            <a:endParaRPr lang="de-DE" sz="2000" b="1" dirty="0">
              <a:solidFill>
                <a:srgbClr val="9BBA41"/>
              </a:solidFill>
            </a:endParaRPr>
          </a:p>
          <a:p>
            <a:r>
              <a:rPr lang="de-DE" sz="2000" dirty="0"/>
              <a:t>· </a:t>
            </a:r>
            <a:r>
              <a:rPr lang="de-DE" sz="2000" dirty="0" err="1"/>
              <a:t>Approve</a:t>
            </a:r>
            <a:r>
              <a:rPr lang="de-DE" sz="2000" dirty="0"/>
              <a:t> </a:t>
            </a:r>
            <a:r>
              <a:rPr lang="de-DE" sz="2000" dirty="0" err="1"/>
              <a:t>rejuvenator</a:t>
            </a:r>
            <a:r>
              <a:rPr lang="de-DE" sz="2000" dirty="0"/>
              <a:t>/soft </a:t>
            </a:r>
            <a:r>
              <a:rPr lang="de-DE" sz="2000" dirty="0" err="1"/>
              <a:t>binder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testing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9BBA41"/>
                </a:solidFill>
              </a:rPr>
              <a:t>aging</a:t>
            </a:r>
            <a:r>
              <a:rPr lang="de-DE" sz="2000" b="1" dirty="0">
                <a:solidFill>
                  <a:srgbClr val="9BBA41"/>
                </a:solidFill>
              </a:rPr>
              <a:t> </a:t>
            </a:r>
            <a:r>
              <a:rPr lang="de-DE" sz="2000" b="1" dirty="0" err="1">
                <a:solidFill>
                  <a:srgbClr val="9BBA41"/>
                </a:solidFill>
              </a:rPr>
              <a:t>resistance</a:t>
            </a:r>
            <a:r>
              <a:rPr lang="de-DE" sz="2000" dirty="0"/>
              <a:t> (RTFO+2xPAV): </a:t>
            </a:r>
            <a:r>
              <a:rPr lang="de-DE" sz="2000" dirty="0" err="1"/>
              <a:t>test</a:t>
            </a:r>
            <a:r>
              <a:rPr lang="de-DE" sz="2000" dirty="0"/>
              <a:t> 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loss</a:t>
            </a:r>
            <a:r>
              <a:rPr lang="de-DE" sz="2000" dirty="0"/>
              <a:t> &amp; </a:t>
            </a:r>
            <a:r>
              <a:rPr lang="de-DE" sz="2000" dirty="0" err="1"/>
              <a:t>penetration</a:t>
            </a:r>
            <a:r>
              <a:rPr lang="de-DE" sz="2000" dirty="0"/>
              <a:t> </a:t>
            </a:r>
          </a:p>
          <a:p>
            <a:r>
              <a:rPr lang="de-DE" sz="2000" dirty="0"/>
              <a:t>· </a:t>
            </a:r>
            <a:r>
              <a:rPr lang="de-DE" sz="2000" dirty="0" err="1"/>
              <a:t>Ensure</a:t>
            </a:r>
            <a:r>
              <a:rPr lang="de-DE" sz="2000" dirty="0"/>
              <a:t> </a:t>
            </a:r>
            <a:r>
              <a:rPr lang="de-DE" sz="2000" dirty="0" err="1"/>
              <a:t>correspondence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b="1" dirty="0" err="1">
                <a:solidFill>
                  <a:srgbClr val="9BBA41"/>
                </a:solidFill>
              </a:rPr>
              <a:t>conventional</a:t>
            </a:r>
            <a:r>
              <a:rPr lang="de-DE" sz="2000" b="1" dirty="0">
                <a:solidFill>
                  <a:srgbClr val="9BBA41"/>
                </a:solidFill>
              </a:rPr>
              <a:t> </a:t>
            </a:r>
            <a:r>
              <a:rPr lang="de-DE" sz="2000" dirty="0" err="1"/>
              <a:t>extracted</a:t>
            </a:r>
            <a:r>
              <a:rPr lang="de-DE" sz="2000" dirty="0"/>
              <a:t> </a:t>
            </a:r>
            <a:r>
              <a:rPr lang="de-DE" sz="2000" dirty="0" err="1"/>
              <a:t>binder</a:t>
            </a:r>
            <a:r>
              <a:rPr lang="de-DE" sz="2000" dirty="0"/>
              <a:t> &amp; </a:t>
            </a:r>
            <a:r>
              <a:rPr lang="de-DE" sz="2000" dirty="0" err="1"/>
              <a:t>mixture</a:t>
            </a:r>
            <a:r>
              <a:rPr lang="de-DE" sz="2000" dirty="0"/>
              <a:t> </a:t>
            </a:r>
            <a:r>
              <a:rPr lang="de-DE" sz="2000" dirty="0" err="1"/>
              <a:t>test</a:t>
            </a:r>
            <a:r>
              <a:rPr lang="de-DE" sz="2000" dirty="0"/>
              <a:t> </a:t>
            </a:r>
            <a:r>
              <a:rPr lang="de-DE" sz="2000" dirty="0" err="1"/>
              <a:t>requirements</a:t>
            </a:r>
            <a:r>
              <a:rPr lang="de-DE" sz="2000" dirty="0"/>
              <a:t> </a:t>
            </a:r>
          </a:p>
          <a:p>
            <a:r>
              <a:rPr lang="de-DE" sz="2000" dirty="0"/>
              <a:t>· </a:t>
            </a:r>
            <a:r>
              <a:rPr lang="de-DE" sz="2000" dirty="0" err="1"/>
              <a:t>Consider</a:t>
            </a:r>
            <a:r>
              <a:rPr lang="de-DE" sz="2000" dirty="0"/>
              <a:t> </a:t>
            </a:r>
            <a:r>
              <a:rPr lang="de-DE" sz="2000" b="1" dirty="0">
                <a:solidFill>
                  <a:srgbClr val="9BBA41"/>
                </a:solidFill>
              </a:rPr>
              <a:t>MSCR </a:t>
            </a:r>
            <a:r>
              <a:rPr lang="de-DE" sz="2000" b="1" dirty="0" err="1">
                <a:solidFill>
                  <a:srgbClr val="9BBA41"/>
                </a:solidFill>
              </a:rPr>
              <a:t>binder</a:t>
            </a:r>
            <a:r>
              <a:rPr lang="de-DE" sz="2000" b="1" dirty="0">
                <a:solidFill>
                  <a:srgbClr val="9BBA41"/>
                </a:solidFill>
              </a:rPr>
              <a:t> </a:t>
            </a:r>
            <a:r>
              <a:rPr lang="de-DE" sz="2000" b="1" dirty="0" err="1">
                <a:solidFill>
                  <a:srgbClr val="9BBA41"/>
                </a:solidFill>
              </a:rPr>
              <a:t>test</a:t>
            </a:r>
            <a:r>
              <a:rPr lang="de-DE" sz="2000" b="1" dirty="0">
                <a:solidFill>
                  <a:srgbClr val="9BBA41"/>
                </a:solidFill>
              </a:rPr>
              <a:t> </a:t>
            </a:r>
            <a:r>
              <a:rPr lang="de-DE" sz="2000" dirty="0" err="1"/>
              <a:t>for</a:t>
            </a:r>
            <a:r>
              <a:rPr lang="de-DE" sz="2000" dirty="0"/>
              <a:t> RAP </a:t>
            </a:r>
            <a:r>
              <a:rPr lang="de-DE" sz="2000" dirty="0" err="1"/>
              <a:t>use</a:t>
            </a:r>
            <a:r>
              <a:rPr lang="de-DE" sz="2000" dirty="0"/>
              <a:t> in PmB </a:t>
            </a:r>
            <a:r>
              <a:rPr lang="de-DE" sz="2000" dirty="0" err="1"/>
              <a:t>mixtures</a:t>
            </a:r>
            <a:endParaRPr lang="de-DE" sz="2000" dirty="0"/>
          </a:p>
          <a:p>
            <a:r>
              <a:rPr lang="de-DE" sz="2000" dirty="0"/>
              <a:t>· </a:t>
            </a:r>
            <a:r>
              <a:rPr lang="de-DE" sz="2000" dirty="0" err="1"/>
              <a:t>Use</a:t>
            </a:r>
            <a:r>
              <a:rPr lang="de-DE" sz="2000" dirty="0"/>
              <a:t>  </a:t>
            </a:r>
            <a:r>
              <a:rPr lang="de-DE" sz="2000" b="1" dirty="0">
                <a:solidFill>
                  <a:srgbClr val="9BBA41"/>
                </a:solidFill>
              </a:rPr>
              <a:t>CBF </a:t>
            </a:r>
            <a:r>
              <a:rPr lang="de-DE" sz="2000" b="1" dirty="0" err="1">
                <a:solidFill>
                  <a:srgbClr val="9BBA41"/>
                </a:solidFill>
              </a:rPr>
              <a:t>indexes</a:t>
            </a:r>
            <a:r>
              <a:rPr lang="de-DE" sz="2000" b="1" dirty="0">
                <a:solidFill>
                  <a:srgbClr val="9BBA41"/>
                </a:solidFill>
              </a:rPr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optimize</a:t>
            </a:r>
            <a:r>
              <a:rPr lang="de-DE" sz="2000" dirty="0"/>
              <a:t> RAP </a:t>
            </a:r>
            <a:r>
              <a:rPr lang="de-DE" sz="2000" dirty="0" err="1"/>
              <a:t>crushing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screening</a:t>
            </a:r>
            <a:endParaRPr lang="de-DE" sz="2000" dirty="0"/>
          </a:p>
          <a:p>
            <a:r>
              <a:rPr lang="de-DE" sz="2000" dirty="0" smtClean="0"/>
              <a:t>·</a:t>
            </a:r>
            <a:r>
              <a:rPr lang="de-DE" sz="2000" dirty="0"/>
              <a:t> </a:t>
            </a:r>
            <a:r>
              <a:rPr lang="de-DE" sz="2000" dirty="0" err="1"/>
              <a:t>Implement</a:t>
            </a:r>
            <a:r>
              <a:rPr lang="de-DE" sz="2000" dirty="0"/>
              <a:t> </a:t>
            </a:r>
            <a:r>
              <a:rPr lang="de-DE" sz="2000" dirty="0" err="1"/>
              <a:t>these</a:t>
            </a:r>
            <a:r>
              <a:rPr lang="de-DE" sz="2000" dirty="0"/>
              <a:t> </a:t>
            </a:r>
            <a:r>
              <a:rPr lang="de-DE" sz="2000" dirty="0" err="1"/>
              <a:t>recommendations</a:t>
            </a:r>
            <a:r>
              <a:rPr lang="de-DE" sz="2000" dirty="0"/>
              <a:t> after </a:t>
            </a:r>
            <a:r>
              <a:rPr lang="de-DE" sz="2000" dirty="0" err="1"/>
              <a:t>local</a:t>
            </a:r>
            <a:r>
              <a:rPr lang="de-DE" sz="2000" dirty="0"/>
              <a:t> </a:t>
            </a:r>
            <a:r>
              <a:rPr lang="de-DE" sz="2000" dirty="0" err="1"/>
              <a:t>validation</a:t>
            </a:r>
            <a:r>
              <a:rPr lang="de-DE" sz="2000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962150"/>
            <a:ext cx="3048000" cy="85010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Recommendations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28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3718088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9BBA41"/>
                </a:solidFill>
                <a:latin typeface="+mn-lt"/>
              </a:rPr>
              <a:t>All results</a:t>
            </a:r>
            <a:endParaRPr lang="en-US" b="1" dirty="0">
              <a:solidFill>
                <a:srgbClr val="9BBA4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48" y="277794"/>
            <a:ext cx="4582852" cy="36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666636"/>
            <a:ext cx="2046251" cy="204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8901" y="4255807"/>
            <a:ext cx="4743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9BBA41"/>
                </a:solidFill>
                <a:hlinkClick r:id="rId3"/>
              </a:rPr>
              <a:t>https</a:t>
            </a:r>
            <a:r>
              <a:rPr lang="en-US" sz="1600" dirty="0">
                <a:solidFill>
                  <a:srgbClr val="9BBA41"/>
                </a:solidFill>
                <a:hlinkClick r:id="rId3"/>
              </a:rPr>
              <a:t>://www.empa.ch/web/s308/highrap</a:t>
            </a:r>
            <a:endParaRPr lang="en-US" sz="1600" dirty="0">
              <a:solidFill>
                <a:srgbClr val="9BBA4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529" y="1464494"/>
            <a:ext cx="1872471" cy="264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68" y="1464494"/>
            <a:ext cx="2000264" cy="1055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464495"/>
            <a:ext cx="1885388" cy="2647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04800" y="971550"/>
            <a:ext cx="1624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This Presentation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151035" y="742950"/>
            <a:ext cx="2074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Report &amp;  </a:t>
            </a:r>
          </a:p>
          <a:p>
            <a:pPr algn="ctr"/>
            <a:r>
              <a:rPr lang="en-US" sz="1600" dirty="0" smtClean="0"/>
              <a:t>summary in DE, FR, EN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4530129" y="940772"/>
            <a:ext cx="1067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One-pager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990970" y="1134303"/>
            <a:ext cx="1932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9BBA41"/>
                </a:solidFill>
              </a:rPr>
              <a:t>Download</a:t>
            </a:r>
            <a:endParaRPr lang="en-US" sz="3200" b="1" dirty="0">
              <a:solidFill>
                <a:srgbClr val="9BBA4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6248400" y="2209556"/>
            <a:ext cx="741057" cy="960409"/>
          </a:xfrm>
          <a:prstGeom prst="chevron">
            <a:avLst/>
          </a:prstGeom>
          <a:solidFill>
            <a:srgbClr val="9BBA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3793" y="2614196"/>
            <a:ext cx="1772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Excel-spreadsheets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71" y="3006082"/>
            <a:ext cx="2000264" cy="1106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19068" y="209550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BBA41"/>
                </a:solidFill>
              </a:rPr>
              <a:t>Results of the HighRAP-Project</a:t>
            </a:r>
            <a:endParaRPr lang="en-US" sz="2800" b="1" dirty="0">
              <a:solidFill>
                <a:srgbClr val="9BBA4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068" y="4229040"/>
            <a:ext cx="3295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Contact: martins.zaumanis@empa.ch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01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609600" y="2800350"/>
            <a:ext cx="7886700" cy="6062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b="1" dirty="0" smtClean="0">
                <a:solidFill>
                  <a:srgbClr val="546E7A"/>
                </a:solidFill>
                <a:latin typeface="+mn-lt"/>
              </a:rPr>
              <a:t>RAP Material: RAP </a:t>
            </a:r>
            <a:r>
              <a:rPr lang="en-US" b="1" dirty="0" smtClean="0">
                <a:solidFill>
                  <a:srgbClr val="546E7A"/>
                </a:solidFill>
                <a:latin typeface="+mn-lt"/>
              </a:rPr>
              <a:t>Processing</a:t>
            </a:r>
            <a:endParaRPr lang="de-CH" b="1" dirty="0">
              <a:solidFill>
                <a:srgbClr val="546E7A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34" y="0"/>
            <a:ext cx="3906066" cy="3143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80245"/>
          <a:stretch/>
        </p:blipFill>
        <p:spPr>
          <a:xfrm>
            <a:off x="1295400" y="3373529"/>
            <a:ext cx="6992062" cy="133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3844"/>
            <a:ext cx="7448550" cy="850106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Four</a:t>
            </a:r>
            <a:r>
              <a:rPr lang="de-DE" dirty="0" smtClean="0"/>
              <a:t> different </a:t>
            </a:r>
            <a:r>
              <a:rPr lang="de-DE" dirty="0" err="1" smtClean="0"/>
              <a:t>crushers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endParaRPr lang="en-US" dirty="0"/>
          </a:p>
        </p:txBody>
      </p:sp>
      <p:pic>
        <p:nvPicPr>
          <p:cNvPr id="6" name="Content Placeholder 5" descr="C:\Users\zama\AppData\Local\Microsoft\Windows\INetCache\Content.Word\All crushers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" y="1581150"/>
            <a:ext cx="8303329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23" name="Rectangle 22"/>
          <p:cNvSpPr/>
          <p:nvPr/>
        </p:nvSpPr>
        <p:spPr>
          <a:xfrm>
            <a:off x="579222" y="1195526"/>
            <a:ext cx="803137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20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US" b="1" dirty="0" smtClean="0">
                <a:ea typeface="Times New Roman" panose="02020603050405020304" pitchFamily="18" charset="0"/>
              </a:rPr>
              <a:t>Chunk </a:t>
            </a:r>
            <a:r>
              <a:rPr lang="en-US" b="1" dirty="0">
                <a:ea typeface="Times New Roman" panose="02020603050405020304" pitchFamily="18" charset="0"/>
              </a:rPr>
              <a:t>Index </a:t>
            </a:r>
            <a:r>
              <a:rPr lang="en-US" dirty="0">
                <a:ea typeface="Times New Roman" panose="02020603050405020304" pitchFamily="18" charset="0"/>
              </a:rPr>
              <a:t>demonstrates the size of RAP agglomerations. </a:t>
            </a:r>
          </a:p>
          <a:p>
            <a:pPr marL="285750" lvl="0" indent="-285750" algn="just">
              <a:spcAft>
                <a:spcPts val="20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US" b="1" dirty="0" smtClean="0">
                <a:ea typeface="Times New Roman" panose="02020603050405020304" pitchFamily="18" charset="0"/>
              </a:rPr>
              <a:t>Breakdown </a:t>
            </a:r>
            <a:r>
              <a:rPr lang="en-US" b="1" dirty="0">
                <a:ea typeface="Times New Roman" panose="02020603050405020304" pitchFamily="18" charset="0"/>
              </a:rPr>
              <a:t>Index </a:t>
            </a:r>
            <a:r>
              <a:rPr lang="en-US" dirty="0">
                <a:ea typeface="Times New Roman" panose="02020603050405020304" pitchFamily="18" charset="0"/>
              </a:rPr>
              <a:t>demonstrates the reduction of RAP aggregate particle size during processing. </a:t>
            </a:r>
          </a:p>
          <a:p>
            <a:pPr marL="285750" lvl="0" indent="-285750" algn="just">
              <a:spcAft>
                <a:spcPts val="200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  <a:tabLst>
                <a:tab pos="720725" algn="l"/>
              </a:tabLst>
            </a:pPr>
            <a:r>
              <a:rPr lang="en-US" b="1" dirty="0" smtClean="0">
                <a:ea typeface="Times New Roman" panose="02020603050405020304" pitchFamily="18" charset="0"/>
              </a:rPr>
              <a:t>Filler </a:t>
            </a:r>
            <a:r>
              <a:rPr lang="en-US" b="1" dirty="0">
                <a:ea typeface="Times New Roman" panose="02020603050405020304" pitchFamily="18" charset="0"/>
              </a:rPr>
              <a:t>Increase Index </a:t>
            </a:r>
            <a:r>
              <a:rPr lang="en-US" dirty="0">
                <a:ea typeface="Times New Roman" panose="02020603050405020304" pitchFamily="18" charset="0"/>
              </a:rPr>
              <a:t>reflects the amount of generated filler content during RAP processing. </a:t>
            </a: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457200" y="426244"/>
            <a:ext cx="7086600" cy="850106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Three indexes that allow evaluating crushing and screening of RAP were developed:</a:t>
            </a:r>
            <a:endParaRPr lang="de-DE" dirty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1" b="7973"/>
          <a:stretch/>
        </p:blipFill>
        <p:spPr bwMode="auto">
          <a:xfrm>
            <a:off x="1905000" y="2616467"/>
            <a:ext cx="5715000" cy="2140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90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3844"/>
            <a:ext cx="7448550" cy="850106"/>
          </a:xfrm>
        </p:spPr>
        <p:txBody>
          <a:bodyPr>
            <a:noAutofit/>
          </a:bodyPr>
          <a:lstStyle/>
          <a:p>
            <a:r>
              <a:rPr lang="en-US" sz="2400" dirty="0"/>
              <a:t>The indexes can be determined using gradation analysis of RAP before and after binder extraction. </a:t>
            </a:r>
          </a:p>
        </p:txBody>
      </p:sp>
      <p:pic>
        <p:nvPicPr>
          <p:cNvPr id="7" name="Picture 6" descr="C:\Users\zama\AppData\Local\Microsoft\Windows\INetCache\Content.Word\Figure curves-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04925"/>
            <a:ext cx="5183304" cy="340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8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1322</Words>
  <Application>Microsoft Office PowerPoint</Application>
  <PresentationFormat>On-screen Show (16:9)</PresentationFormat>
  <Paragraphs>225</Paragraphs>
  <Slides>56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Adobe Fangsong Std R</vt:lpstr>
      <vt:lpstr>Agency FB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Highly Recycled Asphalt Pavement  </vt:lpstr>
      <vt:lpstr>PowerPoint Presentation</vt:lpstr>
      <vt:lpstr>Objective</vt:lpstr>
      <vt:lpstr>HighRAP project overview</vt:lpstr>
      <vt:lpstr>PowerPoint Presentation</vt:lpstr>
      <vt:lpstr>PowerPoint Presentation</vt:lpstr>
      <vt:lpstr>Four different crushers were used for the experiment</vt:lpstr>
      <vt:lpstr> </vt:lpstr>
      <vt:lpstr>The indexes can be determined using gradation analysis of RAP before and after binder extraction. </vt:lpstr>
      <vt:lpstr>A radar chart allows comparing different RAP crushing methods and optimize the crusher parameters</vt:lpstr>
      <vt:lpstr>Calculator is available for download:  https://doi.org/10.5281/zenodo.5500154</vt:lpstr>
      <vt:lpstr>PowerPoint Presentation</vt:lpstr>
      <vt:lpstr>Why do we need to research milling?</vt:lpstr>
      <vt:lpstr>PowerPoint Presentation</vt:lpstr>
      <vt:lpstr>Result: milling does not age binder</vt:lpstr>
      <vt:lpstr>Result: The aggregate angularigy is not impacted by milling</vt:lpstr>
      <vt:lpstr>Result: The size of RAP agglomerations increase with higher milling speed </vt:lpstr>
      <vt:lpstr>Result: less filler is generated at lower milling speed</vt:lpstr>
      <vt:lpstr>PowerPoint Presentation</vt:lpstr>
      <vt:lpstr>Fragmentation test</vt:lpstr>
      <vt:lpstr>Cohesion test</vt:lpstr>
      <vt:lpstr>Result Summary</vt:lpstr>
      <vt:lpstr>PowerPoint Presentation</vt:lpstr>
      <vt:lpstr>Assumed RAP variability (but representative of praxis) </vt:lpstr>
      <vt:lpstr>Variability of RAP binder penetration depending on the RAP content</vt:lpstr>
      <vt:lpstr>RAP variability calculator available: https://doi.org/10.5281/zenodo.7441805</vt:lpstr>
      <vt:lpstr>PowerPoint Presentation</vt:lpstr>
      <vt:lpstr> Rejuvenator dosage to reach the penetration of target grade</vt:lpstr>
      <vt:lpstr>Determine aging resistance</vt:lpstr>
      <vt:lpstr>Calculator for determining dosage:   https://doi.org/10.5281/zenodo.7441805</vt:lpstr>
      <vt:lpstr>PowerPoint Presentation</vt:lpstr>
      <vt:lpstr>PowerPoint Presentation</vt:lpstr>
      <vt:lpstr>Example optimization of bitumen content</vt:lpstr>
      <vt:lpstr>Performance-based mix design</vt:lpstr>
      <vt:lpstr>PowerPoint Presentation</vt:lpstr>
      <vt:lpstr>Location</vt:lpstr>
      <vt:lpstr>Mix types</vt:lpstr>
      <vt:lpstr>RAP was heated to production temperature in Ammann asphalt plant</vt:lpstr>
      <vt:lpstr>PowerPoint Presentation</vt:lpstr>
      <vt:lpstr>PowerPoint Presentation</vt:lpstr>
      <vt:lpstr>Summary</vt:lpstr>
      <vt:lpstr>PowerPoint Presentation</vt:lpstr>
      <vt:lpstr>PowerPoint Presentation</vt:lpstr>
      <vt:lpstr>Location</vt:lpstr>
      <vt:lpstr>Mix types</vt:lpstr>
      <vt:lpstr>RAP heated to production temperature using Contimix RAH 100%  and Ammann Universal 300 </vt:lpstr>
      <vt:lpstr>PowerPoint Presentation</vt:lpstr>
      <vt:lpstr>1 year after construction: no problems</vt:lpstr>
      <vt:lpstr>PowerPoint Presentation</vt:lpstr>
      <vt:lpstr>Summary</vt:lpstr>
      <vt:lpstr>PowerPoint Presentation</vt:lpstr>
      <vt:lpstr>PowerPoint Presentation</vt:lpstr>
      <vt:lpstr>Recommendations</vt:lpstr>
      <vt:lpstr>Recommendations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presentation template</dc:title>
  <dc:creator>Zaumanis, Martins;Peer Recognized</dc:creator>
  <cp:keywords>Peer Recognized;presenting</cp:keywords>
  <cp:lastModifiedBy>Zaumanis, Martins</cp:lastModifiedBy>
  <cp:revision>833</cp:revision>
  <cp:lastPrinted>2022-01-11T08:11:04Z</cp:lastPrinted>
  <dcterms:created xsi:type="dcterms:W3CDTF">2006-08-16T00:00:00Z</dcterms:created>
  <dcterms:modified xsi:type="dcterms:W3CDTF">2023-01-23T14:44:07Z</dcterms:modified>
</cp:coreProperties>
</file>